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74" r:id="rId2"/>
    <p:sldId id="260" r:id="rId3"/>
    <p:sldId id="259" r:id="rId4"/>
    <p:sldId id="306" r:id="rId5"/>
    <p:sldId id="323" r:id="rId6"/>
    <p:sldId id="261" r:id="rId7"/>
    <p:sldId id="262" r:id="rId8"/>
    <p:sldId id="263" r:id="rId9"/>
    <p:sldId id="326" r:id="rId10"/>
    <p:sldId id="327" r:id="rId11"/>
    <p:sldId id="325" r:id="rId12"/>
    <p:sldId id="267" r:id="rId13"/>
    <p:sldId id="324" r:id="rId14"/>
    <p:sldId id="285" r:id="rId15"/>
    <p:sldId id="296" r:id="rId16"/>
    <p:sldId id="266" r:id="rId17"/>
    <p:sldId id="297" r:id="rId18"/>
    <p:sldId id="268" r:id="rId19"/>
    <p:sldId id="269" r:id="rId20"/>
    <p:sldId id="276" r:id="rId21"/>
    <p:sldId id="279" r:id="rId22"/>
    <p:sldId id="278" r:id="rId23"/>
    <p:sldId id="280" r:id="rId24"/>
    <p:sldId id="277" r:id="rId25"/>
    <p:sldId id="298" r:id="rId26"/>
    <p:sldId id="270" r:id="rId27"/>
    <p:sldId id="292" r:id="rId28"/>
    <p:sldId id="288" r:id="rId29"/>
    <p:sldId id="290" r:id="rId30"/>
    <p:sldId id="291" r:id="rId31"/>
    <p:sldId id="293" r:id="rId32"/>
    <p:sldId id="286" r:id="rId33"/>
    <p:sldId id="295" r:id="rId34"/>
    <p:sldId id="308" r:id="rId35"/>
    <p:sldId id="322" r:id="rId36"/>
    <p:sldId id="287" r:id="rId37"/>
    <p:sldId id="321" r:id="rId38"/>
    <p:sldId id="282" r:id="rId39"/>
    <p:sldId id="271" r:id="rId40"/>
    <p:sldId id="294" r:id="rId41"/>
    <p:sldId id="257" r:id="rId42"/>
    <p:sldId id="284" r:id="rId43"/>
    <p:sldId id="281" r:id="rId44"/>
    <p:sldId id="273" r:id="rId45"/>
    <p:sldId id="309" r:id="rId46"/>
    <p:sldId id="310" r:id="rId47"/>
    <p:sldId id="311" r:id="rId48"/>
    <p:sldId id="312" r:id="rId49"/>
    <p:sldId id="313" r:id="rId50"/>
    <p:sldId id="314" r:id="rId51"/>
    <p:sldId id="315" r:id="rId52"/>
    <p:sldId id="316" r:id="rId53"/>
    <p:sldId id="317" r:id="rId54"/>
    <p:sldId id="318" r:id="rId55"/>
    <p:sldId id="319" r:id="rId56"/>
    <p:sldId id="320" r:id="rId5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63366" autoAdjust="0"/>
  </p:normalViewPr>
  <p:slideViewPr>
    <p:cSldViewPr snapToGrid="0">
      <p:cViewPr varScale="1">
        <p:scale>
          <a:sx n="65" d="100"/>
          <a:sy n="65" d="100"/>
        </p:scale>
        <p:origin x="1152"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D6D5-44D7-85D5-A135EF62D1A9}"/>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D6D5-44D7-85D5-A135EF62D1A9}"/>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 </a:t>
                </a:r>
                <a:r>
                  <a:rPr lang="en-US" altLang="ja-JP" sz="1860" b="1" dirty="0" smtClean="0"/>
                  <a:t>C1 </a:t>
                </a:r>
                <a:r>
                  <a:rPr lang="en-US" altLang="ja-JP" sz="1860" b="1" dirty="0"/>
                  <a:t>(%)</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D8BC-412B-8099-E6403C1D511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D8BC-412B-8099-E6403C1D511A}"/>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 </a:t>
                </a:r>
                <a:r>
                  <a:rPr lang="en-US" altLang="ja-JP" sz="1860" b="1" i="0" baseline="0" dirty="0" smtClean="0">
                    <a:effectLst/>
                  </a:rPr>
                  <a:t>C0 </a:t>
                </a:r>
                <a:r>
                  <a:rPr lang="en-US" altLang="ja-JP" sz="1860" b="1" i="0" baseline="0" dirty="0">
                    <a:effectLst/>
                  </a:rPr>
                  <a:t>(%)</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AC14-466A-B60B-EE78AF37100E}"/>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AC14-466A-B60B-EE78AF37100E}"/>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テストスメルの数</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C8FA46-DAC1-48A5-A534-60EFFD85CDA3}" type="datetimeFigureOut">
              <a:rPr kumimoji="1" lang="ja-JP" altLang="en-US" smtClean="0"/>
              <a:t>2020/1/31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75FAFC-A5AB-4FEC-AA23-92E34682EFAF}" type="slidenum">
              <a:rPr kumimoji="1" lang="ja-JP" altLang="en-US" smtClean="0"/>
              <a:t>‹#›</a:t>
            </a:fld>
            <a:endParaRPr kumimoji="1" lang="ja-JP" altLang="en-US"/>
          </a:p>
        </p:txBody>
      </p:sp>
    </p:spTree>
    <p:extLst>
      <p:ext uri="{BB962C8B-B14F-4D97-AF65-F5344CB8AC3E}">
        <p14:creationId xmlns:p14="http://schemas.microsoft.com/office/powerpoint/2010/main" val="199108932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0:12</a:t>
            </a:r>
          </a:p>
          <a:p>
            <a:r>
              <a:rPr kumimoji="1" lang="ja-JP" altLang="en-US" dirty="0" smtClean="0"/>
              <a:t>ソースコード</a:t>
            </a:r>
            <a:r>
              <a:rPr kumimoji="1" lang="ja-JP" altLang="en-US" dirty="0" smtClean="0"/>
              <a:t>の類似性に基づいたテストコード自動生成ツール</a:t>
            </a:r>
            <a:r>
              <a:rPr kumimoji="1" lang="en-US" altLang="ja-JP" dirty="0" err="1" smtClean="0"/>
              <a:t>SuiteRec</a:t>
            </a:r>
            <a:r>
              <a:rPr kumimoji="1" lang="ja-JP" altLang="en-US" dirty="0" smtClean="0"/>
              <a:t>というタイトルで</a:t>
            </a:r>
            <a:r>
              <a:rPr kumimoji="1" lang="ja-JP" altLang="en-US" dirty="0" smtClean="0"/>
              <a:t>、ソフトウェア設計学研究室の</a:t>
            </a:r>
            <a:r>
              <a:rPr kumimoji="1" lang="ja-JP" altLang="en-US" dirty="0" smtClean="0"/>
              <a:t>倉地亮介が発表させていただきます。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a:t>
            </a:fld>
            <a:endParaRPr kumimoji="1" lang="ja-JP" altLang="en-US"/>
          </a:p>
        </p:txBody>
      </p:sp>
    </p:spTree>
    <p:extLst>
      <p:ext uri="{BB962C8B-B14F-4D97-AF65-F5344CB8AC3E}">
        <p14:creationId xmlns:p14="http://schemas.microsoft.com/office/powerpoint/2010/main" val="1802386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10</a:t>
            </a:fld>
            <a:endParaRPr kumimoji="1" lang="ja-JP" altLang="en-US"/>
          </a:p>
        </p:txBody>
      </p:sp>
    </p:spTree>
    <p:extLst>
      <p:ext uri="{BB962C8B-B14F-4D97-AF65-F5344CB8AC3E}">
        <p14:creationId xmlns:p14="http://schemas.microsoft.com/office/powerpoint/2010/main" val="122349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11</a:t>
            </a:fld>
            <a:endParaRPr kumimoji="1" lang="ja-JP" altLang="en-US"/>
          </a:p>
        </p:txBody>
      </p:sp>
    </p:spTree>
    <p:extLst>
      <p:ext uri="{BB962C8B-B14F-4D97-AF65-F5344CB8AC3E}">
        <p14:creationId xmlns:p14="http://schemas.microsoft.com/office/powerpoint/2010/main" val="13415320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12</a:t>
            </a:fld>
            <a:endParaRPr kumimoji="1" lang="ja-JP" altLang="en-US"/>
          </a:p>
        </p:txBody>
      </p:sp>
    </p:spTree>
    <p:extLst>
      <p:ext uri="{BB962C8B-B14F-4D97-AF65-F5344CB8AC3E}">
        <p14:creationId xmlns:p14="http://schemas.microsoft.com/office/powerpoint/2010/main" val="2923706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13</a:t>
            </a:fld>
            <a:endParaRPr kumimoji="1" lang="ja-JP" altLang="en-US"/>
          </a:p>
        </p:txBody>
      </p:sp>
    </p:spTree>
    <p:extLst>
      <p:ext uri="{BB962C8B-B14F-4D97-AF65-F5344CB8AC3E}">
        <p14:creationId xmlns:p14="http://schemas.microsoft.com/office/powerpoint/2010/main" val="31128615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14</a:t>
            </a:fld>
            <a:endParaRPr kumimoji="1" lang="ja-JP" altLang="en-US"/>
          </a:p>
        </p:txBody>
      </p:sp>
    </p:spTree>
    <p:extLst>
      <p:ext uri="{BB962C8B-B14F-4D97-AF65-F5344CB8AC3E}">
        <p14:creationId xmlns:p14="http://schemas.microsoft.com/office/powerpoint/2010/main" val="2669231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RQ1</a:t>
            </a:r>
            <a:r>
              <a:rPr kumimoji="1" lang="ja-JP" altLang="en-US" dirty="0" smtClean="0"/>
              <a:t>は、</a:t>
            </a:r>
            <a:r>
              <a:rPr kumimoji="1" lang="en-US" altLang="ja-JP" dirty="0" err="1" smtClean="0"/>
              <a:t>SuiteRec</a:t>
            </a:r>
            <a:r>
              <a:rPr kumimoji="1" lang="ja-JP" altLang="en-US" dirty="0" smtClean="0"/>
              <a:t>は、高いカバレッジを持つテストコードの作成を支援できるか？という質問です。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a:t>
            </a:r>
            <a:r>
              <a:rPr kumimoji="1" lang="en-US" altLang="ja-JP" dirty="0" err="1" smtClean="0"/>
              <a:t>SuiteRec</a:t>
            </a:r>
            <a:r>
              <a:rPr kumimoji="1" lang="ja-JP" altLang="en-US" dirty="0" smtClean="0"/>
              <a:t>を使用した場合とそうでない場合で、被験者が作成したテストコードのカバレッジを比較しました。</a:t>
            </a:r>
            <a:endParaRPr kumimoji="1" lang="en-US" altLang="ja-JP" dirty="0" smtClean="0"/>
          </a:p>
          <a:p>
            <a:endParaRPr kumimoji="1" lang="en-US" altLang="ja-JP" dirty="0" smtClean="0"/>
          </a:p>
          <a:p>
            <a:r>
              <a:rPr kumimoji="1" lang="ja-JP" altLang="en-US" dirty="0" smtClean="0"/>
              <a:t>本研究では、既存ツールで計算できる命令網羅と分岐網羅の</a:t>
            </a:r>
            <a:r>
              <a:rPr kumimoji="1" lang="en-US" altLang="ja-JP" dirty="0" smtClean="0"/>
              <a:t>2</a:t>
            </a:r>
            <a:r>
              <a:rPr kumimoji="1" lang="ja-JP" altLang="en-US" dirty="0" smtClean="0"/>
              <a:t>種類の指標でカバレッジを計算しました。</a:t>
            </a:r>
            <a:endParaRPr kumimoji="1" lang="en-US" altLang="ja-JP" dirty="0" smtClean="0"/>
          </a:p>
          <a:p>
            <a:endParaRPr kumimoji="1" lang="en-US" altLang="ja-JP" dirty="0" smtClean="0"/>
          </a:p>
          <a:p>
            <a:r>
              <a:rPr kumimoji="1" lang="ja-JP" altLang="en-US" dirty="0" smtClean="0"/>
              <a:t>結果を見ると、</a:t>
            </a:r>
            <a:r>
              <a:rPr kumimoji="1" lang="en-US" altLang="ja-JP" dirty="0" err="1" smtClean="0"/>
              <a:t>SuiteRec</a:t>
            </a:r>
            <a:r>
              <a:rPr kumimoji="1" lang="ja-JP" altLang="en-US" dirty="0" smtClean="0"/>
              <a:t>を使用した場合とそうでない場合でほとんど差がなく、どのタスクも網羅率が</a:t>
            </a:r>
            <a:r>
              <a:rPr kumimoji="1" lang="en-US" altLang="ja-JP" dirty="0" smtClean="0"/>
              <a:t>90%</a:t>
            </a:r>
            <a:r>
              <a:rPr kumimoji="1" lang="ja-JP" altLang="en-US" dirty="0" smtClean="0"/>
              <a:t>を超えています。</a:t>
            </a:r>
            <a:endParaRPr kumimoji="1" lang="en-US" altLang="ja-JP" dirty="0" smtClean="0"/>
          </a:p>
          <a:p>
            <a:endParaRPr kumimoji="1" lang="en-US" altLang="ja-JP" dirty="0" smtClean="0"/>
          </a:p>
          <a:p>
            <a:r>
              <a:rPr kumimoji="1" lang="ja-JP" altLang="en-US" dirty="0" smtClean="0"/>
              <a:t>ただ、一番複雑なプログラムであるタスク</a:t>
            </a:r>
            <a:r>
              <a:rPr kumimoji="1" lang="en-US" altLang="ja-JP" dirty="0" smtClean="0"/>
              <a:t>3</a:t>
            </a:r>
            <a:r>
              <a:rPr kumimoji="1" lang="ja-JP" altLang="en-US" dirty="0" smtClean="0"/>
              <a:t>については、若干差があり、</a:t>
            </a:r>
            <a:r>
              <a:rPr kumimoji="1" lang="en-US" altLang="ja-JP" dirty="0" err="1" smtClean="0"/>
              <a:t>SuiteRec</a:t>
            </a:r>
            <a:r>
              <a:rPr kumimoji="1" lang="ja-JP" altLang="en-US" dirty="0" smtClean="0"/>
              <a:t>を利用した方が</a:t>
            </a:r>
            <a:r>
              <a:rPr kumimoji="1" lang="en-US" altLang="ja-JP" dirty="0" smtClean="0"/>
              <a:t>10</a:t>
            </a:r>
            <a:r>
              <a:rPr kumimoji="1" lang="ja-JP" altLang="en-US" dirty="0" smtClean="0"/>
              <a:t>％以上カバレッジを向上できることが分かりました。</a:t>
            </a:r>
            <a:endParaRPr kumimoji="1" lang="en-US" altLang="ja-JP" dirty="0" smtClean="0"/>
          </a:p>
          <a:p>
            <a:endParaRPr kumimoji="1" lang="en-US" altLang="ja-JP" dirty="0" smtClean="0"/>
          </a:p>
          <a:p>
            <a:r>
              <a:rPr kumimoji="1" lang="ja-JP" altLang="en-US" dirty="0" smtClean="0"/>
              <a:t>この結果は、分岐が多く複雑なプログラムのテストコードを作成する際に</a:t>
            </a:r>
            <a:r>
              <a:rPr kumimoji="1" lang="en-US" altLang="ja-JP" dirty="0" err="1" smtClean="0"/>
              <a:t>SuiteRec</a:t>
            </a:r>
            <a:r>
              <a:rPr kumimoji="1" lang="ja-JP" altLang="en-US" dirty="0" smtClean="0"/>
              <a:t>は分岐網羅率を向上するのに役立つ可能性があることが分かりました。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20</a:t>
            </a:fld>
            <a:endParaRPr kumimoji="1" lang="ja-JP" altLang="en-US"/>
          </a:p>
        </p:txBody>
      </p:sp>
    </p:spTree>
    <p:extLst>
      <p:ext uri="{BB962C8B-B14F-4D97-AF65-F5344CB8AC3E}">
        <p14:creationId xmlns:p14="http://schemas.microsoft.com/office/powerpoint/2010/main" val="22536147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kumimoji="1" lang="ja-JP" altLang="en-US" dirty="0" smtClean="0"/>
              <a:t>タスク</a:t>
            </a:r>
            <a:r>
              <a:rPr kumimoji="1" lang="en-US" altLang="ja-JP" dirty="0" smtClean="0"/>
              <a:t>1</a:t>
            </a:r>
            <a:r>
              <a:rPr kumimoji="1" lang="ja-JP" altLang="en-US" dirty="0" smtClean="0"/>
              <a:t>と</a:t>
            </a:r>
            <a:r>
              <a:rPr kumimoji="1" lang="en-US" altLang="ja-JP" dirty="0" smtClean="0"/>
              <a:t>3</a:t>
            </a:r>
            <a:r>
              <a:rPr kumimoji="1" lang="ja-JP" altLang="en-US" dirty="0" smtClean="0"/>
              <a:t>を見ると、</a:t>
            </a:r>
            <a:r>
              <a:rPr kumimoji="1" lang="en-US" altLang="ja-JP" dirty="0" err="1" smtClean="0"/>
              <a:t>SuiRec</a:t>
            </a:r>
            <a:r>
              <a:rPr kumimoji="1" lang="ja-JP" altLang="en-US" dirty="0" smtClean="0"/>
              <a:t>を使用した場合、タスク終了までの時間が長いことが分かります。 </a:t>
            </a:r>
            <a:endParaRPr kumimoji="1" lang="en-US" altLang="ja-JP" dirty="0" smtClean="0"/>
          </a:p>
          <a:p>
            <a:endParaRPr kumimoji="1" lang="en-US" altLang="ja-JP" dirty="0" smtClean="0"/>
          </a:p>
          <a:p>
            <a:r>
              <a:rPr kumimoji="1" lang="en-US" altLang="ja-JP" dirty="0" err="1" smtClean="0"/>
              <a:t>SuiteRec</a:t>
            </a:r>
            <a:r>
              <a:rPr kumimoji="1" lang="ja-JP" altLang="en-US" dirty="0" smtClean="0"/>
              <a:t>を使用した場合テスト作成に時間がかかる原因として、推薦される複数のテストコードを理解し、再利用する際に変更する必要があることが考えられます。</a:t>
            </a:r>
            <a:endParaRPr kumimoji="1" lang="en-US" altLang="ja-JP" dirty="0" smtClean="0"/>
          </a:p>
          <a:p>
            <a:endParaRPr kumimoji="1" lang="en-US" altLang="ja-JP" dirty="0" smtClean="0"/>
          </a:p>
          <a:p>
            <a:r>
              <a:rPr kumimoji="1" lang="ja-JP" altLang="en-US" dirty="0" smtClean="0"/>
              <a:t>被験者は、推薦されたテストコードをそのまま再利用することができません。入力コード片と類似コード片の差分に応じてテストコードを書き替える必要があります</a:t>
            </a:r>
            <a:endParaRPr kumimoji="1" lang="en-US" altLang="ja-JP"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21</a:t>
            </a:fld>
            <a:endParaRPr kumimoji="1" lang="ja-JP" altLang="en-US"/>
          </a:p>
        </p:txBody>
      </p:sp>
    </p:spTree>
    <p:extLst>
      <p:ext uri="{BB962C8B-B14F-4D97-AF65-F5344CB8AC3E}">
        <p14:creationId xmlns:p14="http://schemas.microsoft.com/office/powerpoint/2010/main" val="2256701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RQ3</a:t>
            </a:r>
            <a:r>
              <a:rPr kumimoji="1" lang="ja-JP" altLang="en-US" dirty="0" smtClean="0"/>
              <a:t>は、</a:t>
            </a:r>
            <a:r>
              <a:rPr kumimoji="1" lang="en-US" altLang="ja-JP" dirty="0" err="1" smtClean="0"/>
              <a:t>SuiteRec</a:t>
            </a:r>
            <a:r>
              <a:rPr kumimoji="1" lang="ja-JP" altLang="en-US" dirty="0" smtClean="0"/>
              <a:t>は、テストスメルの数が少ないテストコードの作成を支援できるか？という質問です。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この質問に答えるために、被験者が作成したテストコード内に含まれていたテストスメルの数を比較しました。</a:t>
            </a:r>
            <a:endParaRPr kumimoji="1" lang="en-US" altLang="ja-JP" dirty="0" smtClean="0"/>
          </a:p>
          <a:p>
            <a:endParaRPr kumimoji="1" lang="en-US" altLang="ja-JP" dirty="0" smtClean="0"/>
          </a:p>
          <a:p>
            <a:r>
              <a:rPr kumimoji="1" lang="ja-JP" altLang="en-US" dirty="0" smtClean="0"/>
              <a:t>この図は、各タスクごとのテストコード内に含まれていたテストスメルの合計数を示しています。</a:t>
            </a:r>
            <a:endParaRPr kumimoji="1" lang="en-US" altLang="ja-JP" dirty="0" smtClean="0"/>
          </a:p>
          <a:p>
            <a:endParaRPr kumimoji="1" lang="en-US" altLang="ja-JP" dirty="0" smtClean="0"/>
          </a:p>
          <a:p>
            <a:r>
              <a:rPr kumimoji="1" lang="ja-JP" altLang="en-US" dirty="0" smtClean="0"/>
              <a:t>この図からわかるようにすべてのタスクにおいて、</a:t>
            </a:r>
            <a:r>
              <a:rPr kumimoji="1" lang="en-US" altLang="ja-JP" dirty="0" err="1" smtClean="0"/>
              <a:t>SuiteRec</a:t>
            </a:r>
            <a:r>
              <a:rPr kumimoji="1" lang="ja-JP" altLang="en-US" dirty="0" smtClean="0"/>
              <a:t>を使用した場合とそうでない場合で検出されたテストスメルの数が少ないことが分かります</a:t>
            </a:r>
            <a:endParaRPr kumimoji="1" lang="en-US" altLang="ja-JP" dirty="0" smtClean="0"/>
          </a:p>
          <a:p>
            <a:endParaRPr kumimoji="1" lang="en-US" altLang="ja-JP" dirty="0" smtClean="0"/>
          </a:p>
          <a:p>
            <a:r>
              <a:rPr kumimoji="1" lang="ja-JP" altLang="en-US" dirty="0" smtClean="0"/>
              <a:t>これは、</a:t>
            </a:r>
            <a:r>
              <a:rPr kumimoji="1" lang="en-US" altLang="ja-JP" dirty="0" err="1" smtClean="0"/>
              <a:t>SuiteRec</a:t>
            </a:r>
            <a:r>
              <a:rPr kumimoji="1" lang="ja-JP" altLang="en-US" dirty="0" smtClean="0"/>
              <a:t>によって推薦されたテストコードの品質が高く、被験者はそれを再利用することで品質を維持したままテストコードを作成した可能性があります。</a:t>
            </a:r>
            <a:endParaRPr kumimoji="1" lang="en-US" altLang="ja-JP" dirty="0" smtClean="0"/>
          </a:p>
          <a:p>
            <a:endParaRPr kumimoji="1" lang="en-US" altLang="ja-JP" dirty="0" smtClean="0"/>
          </a:p>
          <a:p>
            <a:r>
              <a:rPr kumimoji="1" lang="ja-JP" altLang="en-US" dirty="0" smtClean="0"/>
              <a:t>また、</a:t>
            </a:r>
            <a:r>
              <a:rPr kumimoji="1" lang="en-US" altLang="ja-JP" dirty="0" err="1" smtClean="0"/>
              <a:t>SuiteRec</a:t>
            </a:r>
            <a:r>
              <a:rPr kumimoji="1" lang="ja-JP" altLang="en-US" dirty="0" smtClean="0"/>
              <a:t>のインターフェスで、推薦されるテストコードに含まれているテストスメルの情報を提示することで、その情報に基づいてテストコードを書き替えることができ、品質の高いテストコードを作成した可能性があります。</a:t>
            </a:r>
            <a:endParaRPr kumimoji="1" lang="en-US" altLang="ja-JP" dirty="0" smtClean="0"/>
          </a:p>
          <a:p>
            <a:endParaRPr kumimoji="1" lang="en-US" altLang="ja-JP" dirty="0" smtClean="0"/>
          </a:p>
          <a:p>
            <a:r>
              <a:rPr kumimoji="1" lang="ja-JP" altLang="en-US" dirty="0" smtClean="0"/>
              <a:t>一方で、</a:t>
            </a:r>
            <a:r>
              <a:rPr kumimoji="1" lang="en-US" altLang="ja-JP" dirty="0" err="1" smtClean="0"/>
              <a:t>SuiteRec</a:t>
            </a:r>
            <a:r>
              <a:rPr kumimoji="1" lang="ja-JP" altLang="en-US" dirty="0" smtClean="0"/>
              <a:t>を使用しない場合は、使用した場合と比べて、作成したテストコードに全体として</a:t>
            </a:r>
            <a:r>
              <a:rPr kumimoji="1" lang="en-US" altLang="ja-JP" dirty="0" smtClean="0"/>
              <a:t>5</a:t>
            </a:r>
            <a:r>
              <a:rPr kumimoji="1" lang="ja-JP" altLang="en-US" dirty="0" smtClean="0"/>
              <a:t>倍以上テストスメル含んでいました。この中でも多く含まれていたテストスメルとしてこちらの</a:t>
            </a:r>
            <a:r>
              <a:rPr kumimoji="1" lang="en-US" altLang="ja-JP" dirty="0" smtClean="0"/>
              <a:t>3</a:t>
            </a:r>
            <a:r>
              <a:rPr kumimoji="1" lang="ja-JP" altLang="en-US" dirty="0" err="1" smtClean="0"/>
              <a:t>つの</a:t>
            </a:r>
            <a:r>
              <a:rPr kumimoji="1" lang="ja-JP" altLang="en-US" dirty="0" smtClean="0"/>
              <a:t>テストスメルが挙げられます。実際に既存研究でも、これらのテストスメルが既存プロジェクトで多く検出されていることが報告されています。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22</a:t>
            </a:fld>
            <a:endParaRPr kumimoji="1" lang="ja-JP" altLang="en-US"/>
          </a:p>
        </p:txBody>
      </p:sp>
    </p:spTree>
    <p:extLst>
      <p:ext uri="{BB962C8B-B14F-4D97-AF65-F5344CB8AC3E}">
        <p14:creationId xmlns:p14="http://schemas.microsoft.com/office/powerpoint/2010/main" val="269097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r>
              <a:rPr kumimoji="1" lang="ja-JP" altLang="en-US" dirty="0" smtClean="0"/>
              <a:t>この質問に答えるために、評価実験の後、被験者に対して実験タスクに関するアンケートを実施しました。</a:t>
            </a:r>
            <a:endParaRPr kumimoji="1" lang="en-US" altLang="ja-JP" dirty="0" smtClean="0"/>
          </a:p>
          <a:p>
            <a:endParaRPr kumimoji="1" lang="en-US" altLang="ja-JP" dirty="0" smtClean="0"/>
          </a:p>
          <a:p>
            <a:r>
              <a:rPr kumimoji="1" lang="ja-JP" altLang="en-US" dirty="0" smtClean="0"/>
              <a:t>こちらがそのアンケート項目になります。被験者はこれらの質問に対して</a:t>
            </a:r>
            <a:r>
              <a:rPr kumimoji="1" lang="en-US" altLang="ja-JP" dirty="0" smtClean="0"/>
              <a:t>5</a:t>
            </a:r>
            <a:r>
              <a:rPr kumimoji="1" lang="ja-JP" altLang="en-US" dirty="0" smtClean="0"/>
              <a:t>段階で評価してもらいました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23</a:t>
            </a:fld>
            <a:endParaRPr kumimoji="1" lang="ja-JP" altLang="en-US"/>
          </a:p>
        </p:txBody>
      </p:sp>
    </p:spTree>
    <p:extLst>
      <p:ext uri="{BB962C8B-B14F-4D97-AF65-F5344CB8AC3E}">
        <p14:creationId xmlns:p14="http://schemas.microsoft.com/office/powerpoint/2010/main" val="1585086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24</a:t>
            </a:fld>
            <a:endParaRPr kumimoji="1" lang="ja-JP" altLang="en-US"/>
          </a:p>
        </p:txBody>
      </p:sp>
    </p:spTree>
    <p:extLst>
      <p:ext uri="{BB962C8B-B14F-4D97-AF65-F5344CB8AC3E}">
        <p14:creationId xmlns:p14="http://schemas.microsoft.com/office/powerpoint/2010/main" val="273795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a:t>
            </a:r>
            <a:r>
              <a:rPr kumimoji="1" lang="ja-JP" altLang="en-US" dirty="0" smtClean="0"/>
              <a:t>、研究背景であるソフトウェアテストから</a:t>
            </a:r>
            <a:r>
              <a:rPr kumimoji="1" lang="ja-JP" altLang="en-US" dirty="0" smtClean="0"/>
              <a:t>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a:t>
            </a:r>
            <a:r>
              <a:rPr kumimoji="1" lang="ja-JP" altLang="en-US" dirty="0" smtClean="0"/>
              <a:t>を向上させることを目的として行われます。</a:t>
            </a:r>
            <a:endParaRPr kumimoji="1" lang="en-US" altLang="ja-JP" dirty="0" smtClean="0"/>
          </a:p>
          <a:p>
            <a:endParaRPr kumimoji="1" lang="en-US" altLang="ja-JP" dirty="0" smtClean="0"/>
          </a:p>
          <a:p>
            <a:r>
              <a:rPr kumimoji="1" lang="ja-JP" altLang="en-US" dirty="0" smtClean="0"/>
              <a:t>このテスト</a:t>
            </a:r>
            <a:r>
              <a:rPr kumimoji="1" lang="ja-JP" altLang="en-US" dirty="0" smtClean="0"/>
              <a:t>工程は、テストする対象の粒度によって</a:t>
            </a:r>
            <a:r>
              <a:rPr kumimoji="1" lang="ja-JP" altLang="en-US" dirty="0" smtClean="0"/>
              <a:t>大きく、単体テスト・結合テスト、システムテストの</a:t>
            </a:r>
            <a:r>
              <a:rPr kumimoji="1" lang="en-US" altLang="ja-JP" dirty="0" smtClean="0"/>
              <a:t>3</a:t>
            </a:r>
            <a:r>
              <a:rPr kumimoji="1" lang="ja-JP" altLang="en-US" dirty="0" smtClean="0"/>
              <a:t>種類に分類できます</a:t>
            </a:r>
            <a:r>
              <a:rPr kumimoji="1" lang="ja-JP" altLang="en-US" dirty="0" smtClean="0"/>
              <a:t>。</a:t>
            </a:r>
            <a:endParaRPr kumimoji="1" lang="en-US" altLang="ja-JP" dirty="0" smtClean="0"/>
          </a:p>
          <a:p>
            <a:endParaRPr kumimoji="1" lang="en-US" altLang="ja-JP" dirty="0" smtClean="0"/>
          </a:p>
          <a:p>
            <a:r>
              <a:rPr kumimoji="1" lang="ja-JP" altLang="en-US" dirty="0" smtClean="0"/>
              <a:t>本研究では、この</a:t>
            </a:r>
            <a:r>
              <a:rPr kumimoji="1" lang="ja-JP" altLang="en-US" dirty="0" smtClean="0"/>
              <a:t>中</a:t>
            </a:r>
            <a:r>
              <a:rPr kumimoji="1" lang="ja-JP" altLang="en-US" dirty="0" smtClean="0"/>
              <a:t>でも一番粒度</a:t>
            </a:r>
            <a:r>
              <a:rPr kumimoji="1" lang="ja-JP" altLang="en-US" dirty="0" smtClean="0"/>
              <a:t>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a:t>
            </a:r>
            <a:r>
              <a:rPr kumimoji="1" lang="ja-JP" altLang="en-US" dirty="0" smtClean="0"/>
              <a:t>、大体ソフトウェア</a:t>
            </a:r>
            <a:r>
              <a:rPr kumimoji="1" lang="ja-JP" altLang="en-US" dirty="0" smtClean="0"/>
              <a:t>開発全体</a:t>
            </a:r>
            <a:r>
              <a:rPr kumimoji="1" lang="ja-JP" altLang="en-US" dirty="0" smtClean="0"/>
              <a:t>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a:t>
            </a:fld>
            <a:endParaRPr kumimoji="1" lang="ja-JP" altLang="en-US"/>
          </a:p>
        </p:txBody>
      </p:sp>
    </p:spTree>
    <p:extLst>
      <p:ext uri="{BB962C8B-B14F-4D97-AF65-F5344CB8AC3E}">
        <p14:creationId xmlns:p14="http://schemas.microsoft.com/office/powerpoint/2010/main" val="1961054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25</a:t>
            </a:fld>
            <a:endParaRPr kumimoji="1" lang="ja-JP" altLang="en-US"/>
          </a:p>
        </p:txBody>
      </p:sp>
    </p:spTree>
    <p:extLst>
      <p:ext uri="{BB962C8B-B14F-4D97-AF65-F5344CB8AC3E}">
        <p14:creationId xmlns:p14="http://schemas.microsoft.com/office/powerpoint/2010/main" val="42576514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最後に、まとめと今後の課題です。</a:t>
            </a:r>
            <a:endParaRPr kumimoji="1" lang="en-US" altLang="ja-JP" dirty="0" smtClean="0"/>
          </a:p>
          <a:p>
            <a:endParaRPr kumimoji="1" lang="en-US" altLang="ja-JP" dirty="0" smtClean="0"/>
          </a:p>
          <a:p>
            <a:r>
              <a:rPr kumimoji="1" lang="ja-JP" altLang="en-US" dirty="0" smtClean="0"/>
              <a:t>本研究では、類似コード検出技術を用いて、既存の高品質のテストコードを推薦するツールを提案しました。</a:t>
            </a:r>
            <a:endParaRPr kumimoji="1" lang="en-US" altLang="ja-JP" dirty="0" smtClean="0"/>
          </a:p>
          <a:p>
            <a:endParaRPr kumimoji="1" lang="en-US" altLang="ja-JP" dirty="0" smtClean="0"/>
          </a:p>
          <a:p>
            <a:r>
              <a:rPr kumimoji="1" lang="ja-JP" altLang="en-US" dirty="0" smtClean="0"/>
              <a:t>そして、提案ツールの有用性を定量的および定性的に評価しました。</a:t>
            </a:r>
            <a:endParaRPr kumimoji="1" lang="en-US" altLang="ja-JP" dirty="0" smtClean="0"/>
          </a:p>
          <a:p>
            <a:endParaRPr kumimoji="1" lang="en-US" altLang="ja-JP" dirty="0" smtClean="0"/>
          </a:p>
          <a:p>
            <a:r>
              <a:rPr kumimoji="1" lang="ja-JP" altLang="en-US" dirty="0" smtClean="0"/>
              <a:t>今後の課題として、以下の</a:t>
            </a:r>
            <a:r>
              <a:rPr kumimoji="1" lang="en-US" altLang="ja-JP" dirty="0" smtClean="0"/>
              <a:t>3</a:t>
            </a:r>
            <a:r>
              <a:rPr kumimoji="1" lang="ja-JP" altLang="en-US" dirty="0" smtClean="0"/>
              <a:t>つが挙げられます</a:t>
            </a:r>
            <a:endParaRPr kumimoji="1" lang="en-US" altLang="ja-JP" dirty="0" smtClean="0"/>
          </a:p>
          <a:p>
            <a:endParaRPr kumimoji="1" lang="en-US" altLang="ja-JP" dirty="0" smtClean="0"/>
          </a:p>
          <a:p>
            <a:r>
              <a:rPr kumimoji="1" lang="en-US" altLang="ja-JP" dirty="0" smtClean="0"/>
              <a:t>1</a:t>
            </a:r>
            <a:r>
              <a:rPr kumimoji="1" lang="ja-JP" altLang="en-US" dirty="0" smtClean="0"/>
              <a:t>つ目は、提案ツールのより実用的な利用に備えてツールを改善していく必要があることです。具体的には、自動編集機能などを考えています。</a:t>
            </a:r>
            <a:endParaRPr kumimoji="1" lang="en-US" altLang="ja-JP" dirty="0" smtClean="0"/>
          </a:p>
          <a:p>
            <a:endParaRPr kumimoji="1" lang="en-US" altLang="ja-JP" dirty="0" smtClean="0"/>
          </a:p>
          <a:p>
            <a:r>
              <a:rPr kumimoji="1" lang="ja-JP" altLang="en-US" dirty="0" smtClean="0"/>
              <a:t>次に、提案ツールの有意性を検討するには被験者数を増やした更なる実験が必要です。</a:t>
            </a:r>
            <a:endParaRPr kumimoji="1" lang="en-US" altLang="ja-JP" dirty="0" smtClean="0"/>
          </a:p>
          <a:p>
            <a:endParaRPr kumimoji="1" lang="en-US" altLang="ja-JP" dirty="0" smtClean="0"/>
          </a:p>
          <a:p>
            <a:r>
              <a:rPr kumimoji="1" lang="ja-JP" altLang="en-US" dirty="0" smtClean="0"/>
              <a:t>最後に、提案ツールでは類似コード検出ツールとして</a:t>
            </a:r>
            <a:r>
              <a:rPr kumimoji="1" lang="en-US" altLang="ja-JP" dirty="0" smtClean="0"/>
              <a:t>NiCad</a:t>
            </a:r>
            <a:r>
              <a:rPr kumimoji="1" lang="ja-JP" altLang="en-US" dirty="0" smtClean="0"/>
              <a:t>を使用しましたが、今後他のツールにも対応するようにツール拡張することを考えています</a:t>
            </a:r>
            <a:endParaRPr kumimoji="1" lang="en-US" altLang="ja-JP" dirty="0" smtClean="0"/>
          </a:p>
          <a:p>
            <a:endParaRPr kumimoji="1" lang="en-US" altLang="ja-JP" dirty="0" smtClean="0"/>
          </a:p>
          <a:p>
            <a:r>
              <a:rPr kumimoji="1" lang="ja-JP" altLang="en-US" dirty="0" smtClean="0"/>
              <a:t>以上で発表を終わります。どうもありがとうございました。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26</a:t>
            </a:fld>
            <a:endParaRPr kumimoji="1" lang="ja-JP" altLang="en-US"/>
          </a:p>
        </p:txBody>
      </p:sp>
    </p:spTree>
    <p:extLst>
      <p:ext uri="{BB962C8B-B14F-4D97-AF65-F5344CB8AC3E}">
        <p14:creationId xmlns:p14="http://schemas.microsoft.com/office/powerpoint/2010/main" val="24840512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27</a:t>
            </a:fld>
            <a:endParaRPr kumimoji="1" lang="ja-JP" altLang="en-US"/>
          </a:p>
        </p:txBody>
      </p:sp>
    </p:spTree>
    <p:extLst>
      <p:ext uri="{BB962C8B-B14F-4D97-AF65-F5344CB8AC3E}">
        <p14:creationId xmlns:p14="http://schemas.microsoft.com/office/powerpoint/2010/main" val="15025471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34</a:t>
            </a:fld>
            <a:endParaRPr kumimoji="1" lang="ja-JP" altLang="en-US"/>
          </a:p>
        </p:txBody>
      </p:sp>
    </p:spTree>
    <p:extLst>
      <p:ext uri="{BB962C8B-B14F-4D97-AF65-F5344CB8AC3E}">
        <p14:creationId xmlns:p14="http://schemas.microsoft.com/office/powerpoint/2010/main" val="2367664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35</a:t>
            </a:fld>
            <a:endParaRPr kumimoji="1" lang="ja-JP" altLang="en-US"/>
          </a:p>
        </p:txBody>
      </p:sp>
    </p:spTree>
    <p:extLst>
      <p:ext uri="{BB962C8B-B14F-4D97-AF65-F5344CB8AC3E}">
        <p14:creationId xmlns:p14="http://schemas.microsoft.com/office/powerpoint/2010/main" val="10488542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36</a:t>
            </a:fld>
            <a:endParaRPr kumimoji="1" lang="ja-JP" altLang="en-US"/>
          </a:p>
        </p:txBody>
      </p:sp>
    </p:spTree>
    <p:extLst>
      <p:ext uri="{BB962C8B-B14F-4D97-AF65-F5344CB8AC3E}">
        <p14:creationId xmlns:p14="http://schemas.microsoft.com/office/powerpoint/2010/main" val="2266851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そこで，この課題の解決するために，本研究では，既存の高品質のテストコードを推薦し再利用することで開発者を支援することを目的としています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推薦手法の基本アイディアは，類似するソースコード間でのテスト再利用です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37</a:t>
            </a:fld>
            <a:endParaRPr kumimoji="1" lang="ja-JP" altLang="en-US"/>
          </a:p>
        </p:txBody>
      </p:sp>
    </p:spTree>
    <p:extLst>
      <p:ext uri="{BB962C8B-B14F-4D97-AF65-F5344CB8AC3E}">
        <p14:creationId xmlns:p14="http://schemas.microsoft.com/office/powerpoint/2010/main" val="41719008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40</a:t>
            </a:fld>
            <a:endParaRPr kumimoji="1" lang="ja-JP" altLang="en-US"/>
          </a:p>
        </p:txBody>
      </p:sp>
    </p:spTree>
    <p:extLst>
      <p:ext uri="{BB962C8B-B14F-4D97-AF65-F5344CB8AC3E}">
        <p14:creationId xmlns:p14="http://schemas.microsoft.com/office/powerpoint/2010/main" val="42112711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41</a:t>
            </a:fld>
            <a:endParaRPr kumimoji="1" lang="ja-JP" altLang="en-US"/>
          </a:p>
        </p:txBody>
      </p:sp>
    </p:spTree>
    <p:extLst>
      <p:ext uri="{BB962C8B-B14F-4D97-AF65-F5344CB8AC3E}">
        <p14:creationId xmlns:p14="http://schemas.microsoft.com/office/powerpoint/2010/main" val="13956266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42</a:t>
            </a:fld>
            <a:endParaRPr kumimoji="1" lang="ja-JP" altLang="en-US"/>
          </a:p>
        </p:txBody>
      </p:sp>
    </p:spTree>
    <p:extLst>
      <p:ext uri="{BB962C8B-B14F-4D97-AF65-F5344CB8AC3E}">
        <p14:creationId xmlns:p14="http://schemas.microsoft.com/office/powerpoint/2010/main" val="3526975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そのため、テスト工程を支援するために、現在までにこのように様々なテストコード自動生成ツールが提案されてきました。</a:t>
            </a:r>
            <a:endParaRPr kumimoji="1" lang="en-US" altLang="ja-JP" dirty="0" smtClean="0"/>
          </a:p>
          <a:p>
            <a:endParaRPr kumimoji="1" lang="en-US" altLang="ja-JP" dirty="0" smtClean="0"/>
          </a:p>
          <a:p>
            <a:r>
              <a:rPr kumimoji="1" lang="ja-JP" altLang="en-US" dirty="0" smtClean="0"/>
              <a:t>この中でも、</a:t>
            </a:r>
            <a:r>
              <a:rPr kumimoji="1" lang="en-US" altLang="ja-JP" dirty="0" err="1" smtClean="0"/>
              <a:t>EvoSuite</a:t>
            </a:r>
            <a:r>
              <a:rPr kumimoji="1" lang="ja-JP" altLang="en-US" dirty="0" smtClean="0"/>
              <a:t>は記号実行と探索ベースの自動生成技術を統合して実装したツールであり、単体</a:t>
            </a:r>
            <a:r>
              <a:rPr kumimoji="1" lang="ja-JP" altLang="en-US" dirty="0" smtClean="0"/>
              <a:t>テスト自動生成における最先端の</a:t>
            </a:r>
            <a:r>
              <a:rPr kumimoji="1" lang="ja-JP" altLang="en-US" dirty="0" smtClean="0"/>
              <a:t>ツールとなっています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これらの既存の自動生成ツールを利用することで、開発者のテスト作成コストを削減し、短期間でテストコードを作成することができます。</a:t>
            </a:r>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a:t>
            </a:fld>
            <a:endParaRPr kumimoji="1" lang="ja-JP" altLang="en-US"/>
          </a:p>
        </p:txBody>
      </p:sp>
    </p:spTree>
    <p:extLst>
      <p:ext uri="{BB962C8B-B14F-4D97-AF65-F5344CB8AC3E}">
        <p14:creationId xmlns:p14="http://schemas.microsoft.com/office/powerpoint/2010/main" val="11344560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45</a:t>
            </a:fld>
            <a:endParaRPr kumimoji="1" lang="ja-JP" altLang="en-US"/>
          </a:p>
        </p:txBody>
      </p:sp>
    </p:spTree>
    <p:extLst>
      <p:ext uri="{BB962C8B-B14F-4D97-AF65-F5344CB8AC3E}">
        <p14:creationId xmlns:p14="http://schemas.microsoft.com/office/powerpoint/2010/main" val="6343083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46</a:t>
            </a:fld>
            <a:endParaRPr kumimoji="1" lang="ja-JP" altLang="en-US"/>
          </a:p>
        </p:txBody>
      </p:sp>
    </p:spTree>
    <p:extLst>
      <p:ext uri="{BB962C8B-B14F-4D97-AF65-F5344CB8AC3E}">
        <p14:creationId xmlns:p14="http://schemas.microsoft.com/office/powerpoint/2010/main" val="18354967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47</a:t>
            </a:fld>
            <a:endParaRPr kumimoji="1" lang="ja-JP" altLang="en-US"/>
          </a:p>
        </p:txBody>
      </p:sp>
    </p:spTree>
    <p:extLst>
      <p:ext uri="{BB962C8B-B14F-4D97-AF65-F5344CB8AC3E}">
        <p14:creationId xmlns:p14="http://schemas.microsoft.com/office/powerpoint/2010/main" val="16995117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48</a:t>
            </a:fld>
            <a:endParaRPr kumimoji="1" lang="ja-JP" altLang="en-US"/>
          </a:p>
        </p:txBody>
      </p:sp>
    </p:spTree>
    <p:extLst>
      <p:ext uri="{BB962C8B-B14F-4D97-AF65-F5344CB8AC3E}">
        <p14:creationId xmlns:p14="http://schemas.microsoft.com/office/powerpoint/2010/main" val="14249799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49</a:t>
            </a:fld>
            <a:endParaRPr kumimoji="1" lang="ja-JP" altLang="en-US"/>
          </a:p>
        </p:txBody>
      </p:sp>
    </p:spTree>
    <p:extLst>
      <p:ext uri="{BB962C8B-B14F-4D97-AF65-F5344CB8AC3E}">
        <p14:creationId xmlns:p14="http://schemas.microsoft.com/office/powerpoint/2010/main" val="35086946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50</a:t>
            </a:fld>
            <a:endParaRPr kumimoji="1" lang="ja-JP" altLang="en-US"/>
          </a:p>
        </p:txBody>
      </p:sp>
    </p:spTree>
    <p:extLst>
      <p:ext uri="{BB962C8B-B14F-4D97-AF65-F5344CB8AC3E}">
        <p14:creationId xmlns:p14="http://schemas.microsoft.com/office/powerpoint/2010/main" val="167212356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51</a:t>
            </a:fld>
            <a:endParaRPr kumimoji="1" lang="ja-JP" altLang="en-US"/>
          </a:p>
        </p:txBody>
      </p:sp>
    </p:spTree>
    <p:extLst>
      <p:ext uri="{BB962C8B-B14F-4D97-AF65-F5344CB8AC3E}">
        <p14:creationId xmlns:p14="http://schemas.microsoft.com/office/powerpoint/2010/main" val="13419623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52</a:t>
            </a:fld>
            <a:endParaRPr kumimoji="1" lang="ja-JP" altLang="en-US"/>
          </a:p>
        </p:txBody>
      </p:sp>
    </p:spTree>
    <p:extLst>
      <p:ext uri="{BB962C8B-B14F-4D97-AF65-F5344CB8AC3E}">
        <p14:creationId xmlns:p14="http://schemas.microsoft.com/office/powerpoint/2010/main" val="17224523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53</a:t>
            </a:fld>
            <a:endParaRPr kumimoji="1" lang="ja-JP" altLang="en-US"/>
          </a:p>
        </p:txBody>
      </p:sp>
    </p:spTree>
    <p:extLst>
      <p:ext uri="{BB962C8B-B14F-4D97-AF65-F5344CB8AC3E}">
        <p14:creationId xmlns:p14="http://schemas.microsoft.com/office/powerpoint/2010/main" val="32232330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54</a:t>
            </a:fld>
            <a:endParaRPr kumimoji="1" lang="ja-JP" altLang="en-US"/>
          </a:p>
        </p:txBody>
      </p:sp>
    </p:spTree>
    <p:extLst>
      <p:ext uri="{BB962C8B-B14F-4D97-AF65-F5344CB8AC3E}">
        <p14:creationId xmlns:p14="http://schemas.microsoft.com/office/powerpoint/2010/main" val="2113367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一般に，</a:t>
            </a:r>
            <a:r>
              <a:rPr kumimoji="1" lang="ja-JP" altLang="en-US" b="1" dirty="0" smtClean="0"/>
              <a:t>テストコードのメンテナンスにかかる継続的なコストは，テストコードの作成コストをはるかに上回るため，はじめから保守性に優れたテストコードを作成する必要があります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a:t>
            </a:fld>
            <a:endParaRPr kumimoji="1" lang="ja-JP" altLang="en-US"/>
          </a:p>
        </p:txBody>
      </p:sp>
    </p:spTree>
    <p:extLst>
      <p:ext uri="{BB962C8B-B14F-4D97-AF65-F5344CB8AC3E}">
        <p14:creationId xmlns:p14="http://schemas.microsoft.com/office/powerpoint/2010/main" val="5245801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55</a:t>
            </a:fld>
            <a:endParaRPr kumimoji="1" lang="ja-JP" altLang="en-US"/>
          </a:p>
        </p:txBody>
      </p:sp>
    </p:spTree>
    <p:extLst>
      <p:ext uri="{BB962C8B-B14F-4D97-AF65-F5344CB8AC3E}">
        <p14:creationId xmlns:p14="http://schemas.microsoft.com/office/powerpoint/2010/main" val="10863938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56</a:t>
            </a:fld>
            <a:endParaRPr kumimoji="1" lang="ja-JP" altLang="en-US"/>
          </a:p>
        </p:txBody>
      </p:sp>
    </p:spTree>
    <p:extLst>
      <p:ext uri="{BB962C8B-B14F-4D97-AF65-F5344CB8AC3E}">
        <p14:creationId xmlns:p14="http://schemas.microsoft.com/office/powerpoint/2010/main" val="2972945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a:t>
            </a:r>
            <a:r>
              <a:rPr kumimoji="1" lang="ja-JP" altLang="en-US" dirty="0" smtClean="0"/>
              <a:t>，本研究</a:t>
            </a:r>
            <a:r>
              <a:rPr kumimoji="1" lang="ja-JP" altLang="en-US" dirty="0" smtClean="0"/>
              <a:t>では</a:t>
            </a:r>
            <a:r>
              <a:rPr kumimoji="1" lang="ja-JP" altLang="en-US" dirty="0" smtClean="0"/>
              <a:t>，オープンソースソフトウェアに存在する既存の品質の高いテストコードを推薦するツール</a:t>
            </a:r>
            <a:r>
              <a:rPr kumimoji="1" lang="en-US" altLang="ja-JP" dirty="0" err="1" smtClean="0"/>
              <a:t>SuiteRec</a:t>
            </a:r>
            <a:r>
              <a:rPr kumimoji="1" lang="ja-JP" altLang="en-US" dirty="0" smtClean="0"/>
              <a:t>を提案します。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推薦手法の基本アイディアは，類似するソースコード間でのテスト再利用です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a:t>
            </a:fld>
            <a:endParaRPr kumimoji="1" lang="ja-JP" altLang="en-US"/>
          </a:p>
        </p:txBody>
      </p:sp>
    </p:spTree>
    <p:extLst>
      <p:ext uri="{BB962C8B-B14F-4D97-AF65-F5344CB8AC3E}">
        <p14:creationId xmlns:p14="http://schemas.microsoft.com/office/powerpoint/2010/main" val="3880848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こちらが提案手法の概要になります</a:t>
            </a:r>
            <a:endParaRPr kumimoji="1" lang="en-US" altLang="ja-JP" dirty="0" smtClean="0"/>
          </a:p>
          <a:p>
            <a:endParaRPr kumimoji="1" lang="en-US" altLang="ja-JP" dirty="0" smtClean="0"/>
          </a:p>
          <a:p>
            <a:r>
              <a:rPr kumimoji="1" lang="ja-JP" altLang="en-US" dirty="0" smtClean="0"/>
              <a:t>提案手法は大きく</a:t>
            </a:r>
            <a:r>
              <a:rPr kumimoji="1" lang="en-US" altLang="ja-JP" dirty="0" smtClean="0"/>
              <a:t>4</a:t>
            </a:r>
            <a:r>
              <a:rPr kumimoji="1" lang="ja-JP" altLang="en-US" dirty="0" err="1" smtClean="0"/>
              <a:t>つの</a:t>
            </a:r>
            <a:r>
              <a:rPr kumimoji="1" lang="en-US" altLang="ja-JP" dirty="0" smtClean="0"/>
              <a:t>step</a:t>
            </a:r>
            <a:r>
              <a:rPr kumimoji="1" lang="ja-JP" altLang="en-US" dirty="0" err="1" smtClean="0"/>
              <a:t>で構</a:t>
            </a:r>
            <a:r>
              <a:rPr kumimoji="1" lang="ja-JP" altLang="en-US" dirty="0" smtClean="0"/>
              <a:t>成されています</a:t>
            </a:r>
            <a:endParaRPr kumimoji="1" lang="en-US" altLang="ja-JP" dirty="0" smtClean="0"/>
          </a:p>
          <a:p>
            <a:endParaRPr kumimoji="1" lang="en-US" altLang="ja-JP" dirty="0" smtClean="0"/>
          </a:p>
          <a:p>
            <a:r>
              <a:rPr kumimoji="1" lang="ja-JP" altLang="en-US" dirty="0" smtClean="0"/>
              <a:t>まず</a:t>
            </a:r>
            <a:r>
              <a:rPr kumimoji="1" lang="en-US" altLang="ja-JP" dirty="0" smtClean="0"/>
              <a:t>step1</a:t>
            </a:r>
            <a:r>
              <a:rPr kumimoji="1" lang="ja-JP" altLang="en-US" dirty="0" smtClean="0"/>
              <a:t>は開発者が入力した関数単位のコード片に対して，</a:t>
            </a:r>
            <a:r>
              <a:rPr kumimoji="1" lang="en-US" altLang="ja-JP" b="1" dirty="0" smtClean="0"/>
              <a:t>OSS</a:t>
            </a:r>
            <a:r>
              <a:rPr kumimoji="1" lang="ja-JP" altLang="en-US" b="1" dirty="0" smtClean="0"/>
              <a:t>プロジェクトのプロダクションコードが格納されているソースコードデータベース内</a:t>
            </a:r>
            <a:r>
              <a:rPr kumimoji="1" lang="ja-JP" altLang="en-US" dirty="0" smtClean="0"/>
              <a:t>から類似コードを検出します</a:t>
            </a:r>
            <a:endParaRPr kumimoji="1" lang="en-US" altLang="ja-JP" dirty="0" smtClean="0"/>
          </a:p>
          <a:p>
            <a:endParaRPr kumimoji="1" lang="en-US" altLang="ja-JP" dirty="0" smtClean="0"/>
          </a:p>
          <a:p>
            <a:r>
              <a:rPr kumimoji="1" lang="ja-JP" altLang="en-US" dirty="0" smtClean="0"/>
              <a:t>次に</a:t>
            </a:r>
            <a:r>
              <a:rPr kumimoji="1" lang="en-US" altLang="ja-JP" dirty="0" smtClean="0"/>
              <a:t>step2</a:t>
            </a:r>
            <a:r>
              <a:rPr kumimoji="1" lang="ja-JP" altLang="en-US" dirty="0" smtClean="0"/>
              <a:t>では</a:t>
            </a:r>
            <a:r>
              <a:rPr kumimoji="1" lang="ja-JP" altLang="en-US" dirty="0" smtClean="0"/>
              <a:t>，テストコードの検索です。</a:t>
            </a:r>
            <a:endParaRPr kumimoji="1" lang="en-US" altLang="ja-JP" dirty="0" smtClean="0"/>
          </a:p>
          <a:p>
            <a:endParaRPr kumimoji="1" lang="en-US" altLang="ja-JP" dirty="0" smtClean="0"/>
          </a:p>
          <a:p>
            <a:r>
              <a:rPr kumimoji="1" lang="ja-JP" altLang="en-US" dirty="0" smtClean="0"/>
              <a:t>検出</a:t>
            </a:r>
            <a:r>
              <a:rPr kumimoji="1" lang="ja-JP" altLang="en-US" dirty="0" smtClean="0"/>
              <a:t>された類似</a:t>
            </a:r>
            <a:r>
              <a:rPr kumimoji="1" lang="ja-JP" altLang="en-US" dirty="0" smtClean="0"/>
              <a:t>コード片に</a:t>
            </a:r>
            <a:r>
              <a:rPr kumimoji="1" lang="ja-JP" altLang="en-US" dirty="0" smtClean="0"/>
              <a:t>対応するテストコード</a:t>
            </a:r>
            <a:r>
              <a:rPr kumimoji="1" lang="ja-JP" altLang="en-US" dirty="0" smtClean="0"/>
              <a:t>をテストコードデータベース内</a:t>
            </a:r>
            <a:r>
              <a:rPr kumimoji="1" lang="ja-JP" altLang="en-US" dirty="0" smtClean="0"/>
              <a:t>から検索</a:t>
            </a:r>
            <a:r>
              <a:rPr kumimoji="1" lang="ja-JP" altLang="en-US" dirty="0" smtClean="0"/>
              <a:t>します。ここには、ソースコードデータベースのプロダクションコードに対応するテストコードが格納されている。</a:t>
            </a:r>
            <a:endParaRPr kumimoji="1" lang="en-US" altLang="ja-JP" dirty="0" smtClean="0"/>
          </a:p>
          <a:p>
            <a:endParaRPr kumimoji="1" lang="en-US" altLang="ja-JP" dirty="0" smtClean="0"/>
          </a:p>
          <a:p>
            <a:r>
              <a:rPr kumimoji="1" lang="ja-JP" altLang="en-US" dirty="0" smtClean="0"/>
              <a:t>で、</a:t>
            </a:r>
            <a:r>
              <a:rPr kumimoji="1" lang="en-US" altLang="ja-JP" dirty="0" smtClean="0"/>
              <a:t>Step2</a:t>
            </a:r>
            <a:r>
              <a:rPr kumimoji="1" lang="ja-JP" altLang="en-US" dirty="0" smtClean="0"/>
              <a:t>で検索できたテストコードは、すべてが品質が高いとは限らないので、</a:t>
            </a:r>
            <a:r>
              <a:rPr kumimoji="1" lang="en-US" altLang="ja-JP" dirty="0" smtClean="0"/>
              <a:t>Step3</a:t>
            </a:r>
            <a:r>
              <a:rPr kumimoji="1" lang="ja-JP" altLang="en-US" dirty="0" smtClean="0"/>
              <a:t>ではテストコードの良くない実装を表す指標であるテストスメル</a:t>
            </a:r>
            <a:r>
              <a:rPr kumimoji="1" lang="ja-JP" altLang="en-US" dirty="0" smtClean="0"/>
              <a:t>を検出します</a:t>
            </a:r>
            <a:endParaRPr kumimoji="1" lang="en-US" altLang="ja-JP" dirty="0" smtClean="0"/>
          </a:p>
          <a:p>
            <a:endParaRPr kumimoji="1" lang="en-US" altLang="ja-JP" dirty="0" smtClean="0"/>
          </a:p>
          <a:p>
            <a:r>
              <a:rPr kumimoji="1" lang="ja-JP" altLang="en-US" dirty="0" smtClean="0"/>
              <a:t>最後</a:t>
            </a:r>
            <a:r>
              <a:rPr kumimoji="1" lang="ja-JP" altLang="en-US" dirty="0" smtClean="0"/>
              <a:t>に</a:t>
            </a:r>
            <a:r>
              <a:rPr kumimoji="1" lang="en-US" altLang="ja-JP" dirty="0" smtClean="0"/>
              <a:t>Step4</a:t>
            </a:r>
            <a:r>
              <a:rPr kumimoji="1" lang="ja-JP" altLang="en-US" dirty="0" smtClean="0"/>
              <a:t>では，</a:t>
            </a:r>
            <a:r>
              <a:rPr kumimoji="1" lang="en-US" altLang="ja-JP" dirty="0" smtClean="0"/>
              <a:t>step1</a:t>
            </a:r>
            <a:r>
              <a:rPr kumimoji="1" lang="ja-JP" altLang="en-US" dirty="0" smtClean="0"/>
              <a:t>の類似度と</a:t>
            </a:r>
            <a:r>
              <a:rPr kumimoji="1" lang="en-US" altLang="ja-JP" dirty="0" smtClean="0"/>
              <a:t>step3</a:t>
            </a:r>
            <a:r>
              <a:rPr kumimoji="1" lang="ja-JP" altLang="en-US" dirty="0" err="1" smtClean="0"/>
              <a:t>で検</a:t>
            </a:r>
            <a:r>
              <a:rPr kumimoji="1" lang="ja-JP" altLang="en-US" dirty="0" smtClean="0"/>
              <a:t>出されたテストスメル数を基に推薦されるテストスイートをランキングして開発者に提示します</a:t>
            </a:r>
            <a:endParaRPr kumimoji="1" lang="en-US" altLang="ja-JP" dirty="0" smtClean="0"/>
          </a:p>
          <a:p>
            <a:endParaRPr kumimoji="1" lang="en-US" altLang="ja-JP" dirty="0" smtClean="0"/>
          </a:p>
          <a:p>
            <a:r>
              <a:rPr kumimoji="1" lang="ja-JP" altLang="en-US" dirty="0" smtClean="0"/>
              <a:t>次にステップについて詳しく説明していきます。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a:t>
            </a:fld>
            <a:endParaRPr kumimoji="1" lang="ja-JP" altLang="en-US"/>
          </a:p>
        </p:txBody>
      </p:sp>
    </p:spTree>
    <p:extLst>
      <p:ext uri="{BB962C8B-B14F-4D97-AF65-F5344CB8AC3E}">
        <p14:creationId xmlns:p14="http://schemas.microsoft.com/office/powerpoint/2010/main" val="2341113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では、入力コード片に対する類似コード片を検出します。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smtClean="0"/>
              <a:t>NiCad</a:t>
            </a:r>
            <a:r>
              <a:rPr kumimoji="1" lang="ja-JP" altLang="en-US" dirty="0" smtClean="0"/>
              <a:t>というツールを用いています。</a:t>
            </a:r>
            <a:endParaRPr kumimoji="1" lang="en-US" altLang="ja-JP" dirty="0" smtClean="0"/>
          </a:p>
          <a:p>
            <a:endParaRPr kumimoji="1" lang="en-US" altLang="ja-JP" dirty="0" smtClean="0"/>
          </a:p>
          <a:p>
            <a:r>
              <a:rPr kumimoji="1" lang="en-US" altLang="ja-JP" dirty="0" smtClean="0"/>
              <a:t>NiCad</a:t>
            </a:r>
            <a:r>
              <a:rPr kumimoji="1" lang="ja-JP" altLang="en-US" dirty="0" smtClean="0"/>
              <a:t>は、検索対象のソースコードのレイアウトを統一的に変更させ、行単位でソースコードを比較することで類似コード片を検出するツールであり、このような手法を取ることで、</a:t>
            </a:r>
            <a:endParaRPr kumimoji="1" lang="en-US" altLang="ja-JP" dirty="0" smtClean="0"/>
          </a:p>
          <a:p>
            <a:endParaRPr kumimoji="1" lang="en-US" altLang="ja-JP" dirty="0" smtClean="0"/>
          </a:p>
          <a:p>
            <a:r>
              <a:rPr kumimoji="1" lang="ja-JP" altLang="en-US" dirty="0" smtClean="0"/>
              <a:t>高精度・高再現率で類似コード片を検出することができます。</a:t>
            </a:r>
            <a:endParaRPr kumimoji="1" lang="en-US" altLang="ja-JP" dirty="0" smtClean="0"/>
          </a:p>
          <a:p>
            <a:endParaRPr kumimoji="1" lang="en-US" altLang="ja-JP" dirty="0" smtClean="0"/>
          </a:p>
          <a:p>
            <a:r>
              <a:rPr kumimoji="1" lang="ja-JP" altLang="en-US" dirty="0" smtClean="0"/>
              <a:t>本研究では、テストコードの再利用を考える上で、構文的に</a:t>
            </a:r>
            <a:r>
              <a:rPr kumimoji="1" lang="ja-JP" altLang="en-US" dirty="0" smtClean="0"/>
              <a:t>類似した関数</a:t>
            </a:r>
            <a:r>
              <a:rPr kumimoji="1" lang="ja-JP" altLang="en-US" dirty="0" smtClean="0"/>
              <a:t>単位のコード片を検出したいので</a:t>
            </a:r>
            <a:r>
              <a:rPr kumimoji="1" lang="en-US" altLang="ja-JP" dirty="0" smtClean="0"/>
              <a:t>NiCad</a:t>
            </a:r>
            <a:r>
              <a:rPr kumimoji="1" lang="ja-JP" altLang="en-US" dirty="0" smtClean="0"/>
              <a:t>を採用しました。</a:t>
            </a:r>
            <a:endParaRPr kumimoji="1" lang="en-US" altLang="ja-JP" dirty="0" smtClean="0"/>
          </a:p>
          <a:p>
            <a:endParaRPr kumimoji="1" lang="en-US" altLang="ja-JP" dirty="0" smtClean="0"/>
          </a:p>
          <a:p>
            <a:r>
              <a:rPr kumimoji="1" lang="ja-JP" altLang="en-US" dirty="0" smtClean="0"/>
              <a:t>で、</a:t>
            </a:r>
            <a:r>
              <a:rPr kumimoji="1" lang="en-US" altLang="ja-JP" dirty="0" err="1" smtClean="0"/>
              <a:t>SuiteRec</a:t>
            </a:r>
            <a:r>
              <a:rPr kumimoji="1" lang="ja-JP" altLang="en-US" dirty="0" smtClean="0"/>
              <a:t>に例えばこのようなサンプルコードを入力すると、このような類似コード片を検出することができます。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a:t>
            </a:fld>
            <a:endParaRPr kumimoji="1" lang="ja-JP" altLang="en-US"/>
          </a:p>
        </p:txBody>
      </p:sp>
    </p:spTree>
    <p:extLst>
      <p:ext uri="{BB962C8B-B14F-4D97-AF65-F5344CB8AC3E}">
        <p14:creationId xmlns:p14="http://schemas.microsoft.com/office/powerpoint/2010/main" val="1889389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a:t>
            </a:r>
            <a:r>
              <a:rPr kumimoji="1" lang="ja-JP" altLang="en-US" dirty="0" smtClean="0"/>
              <a:t>するテストコードを</a:t>
            </a:r>
            <a:r>
              <a:rPr kumimoji="1" lang="ja-JP" altLang="en-US" dirty="0" smtClean="0"/>
              <a:t>検索します</a:t>
            </a:r>
            <a:endParaRPr kumimoji="1" lang="en-US" altLang="ja-JP" dirty="0" smtClean="0"/>
          </a:p>
          <a:p>
            <a:endParaRPr kumimoji="1" lang="en-US" altLang="ja-JP" dirty="0" smtClean="0"/>
          </a:p>
          <a:p>
            <a:r>
              <a:rPr kumimoji="1" lang="ja-JP" altLang="en-US" dirty="0" smtClean="0"/>
              <a:t>テストコードデータベースに格納されているからテストコードを検出するために、テスト対象コードとテストコードの対応付けを行います。</a:t>
            </a:r>
            <a:endParaRPr kumimoji="1" lang="en-US" altLang="ja-JP" dirty="0" smtClean="0"/>
          </a:p>
          <a:p>
            <a:endParaRPr kumimoji="1" lang="en-US" altLang="ja-JP" dirty="0" smtClean="0"/>
          </a:p>
          <a:p>
            <a:r>
              <a:rPr kumimoji="1" lang="ja-JP" altLang="en-US" dirty="0" smtClean="0"/>
              <a:t>本研究では、厳密に対象コードとテストコードを対応付けるために以下の</a:t>
            </a:r>
            <a:r>
              <a:rPr kumimoji="1" lang="en-US" altLang="ja-JP" dirty="0" smtClean="0"/>
              <a:t>3</a:t>
            </a:r>
            <a:r>
              <a:rPr kumimoji="1" lang="ja-JP" altLang="en-US" dirty="0" err="1" smtClean="0"/>
              <a:t>つの</a:t>
            </a:r>
            <a:r>
              <a:rPr kumimoji="1" lang="ja-JP" altLang="en-US" dirty="0" smtClean="0"/>
              <a:t>フェーズ実施しました</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en-US" altLang="ja-JP" dirty="0" smtClean="0"/>
              <a:t>JUnit</a:t>
            </a:r>
            <a:r>
              <a:rPr kumimoji="1" lang="ja-JP" altLang="en-US" dirty="0" smtClean="0"/>
              <a:t>の命名規則に従って、テストクラス名から</a:t>
            </a:r>
            <a:r>
              <a:rPr kumimoji="1" lang="en-US" altLang="ja-JP" dirty="0" smtClean="0"/>
              <a:t>”Test”</a:t>
            </a:r>
            <a:r>
              <a:rPr kumimoji="1" lang="ja-JP" altLang="en-US" dirty="0" smtClean="0"/>
              <a:t>という文字列を除いたクラス名がテスト対象クラスになります</a:t>
            </a:r>
            <a:endParaRPr kumimoji="1" lang="en-US" altLang="ja-JP" dirty="0" smtClean="0"/>
          </a:p>
          <a:p>
            <a:endParaRPr kumimoji="1" lang="en-US" altLang="ja-JP" dirty="0" smtClean="0"/>
          </a:p>
          <a:p>
            <a:r>
              <a:rPr kumimoji="1" lang="ja-JP" altLang="en-US" dirty="0" smtClean="0"/>
              <a:t>次に、テストコード内のメソッド呼び出しを確認します。一般的に単体テストでは、このようにテストコード内で、テスト対象のオブジェクトの生成を行い、テスト対象メソッドを呼び出して実行します。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したがって、テストコードを静的解析し、テスト対象のメソッド呼び出しを取得することでテスト対象コードとテストコードを対応付けます。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ただし、テストメソッド内では、複数のテスト対象のメソッドが呼び出されていることも考えられるので、フェーズ</a:t>
            </a:r>
            <a:r>
              <a:rPr kumimoji="1" lang="en-US" altLang="ja-JP" dirty="0" smtClean="0"/>
              <a:t>3</a:t>
            </a:r>
            <a:r>
              <a:rPr kumimoji="1" lang="ja-JP" altLang="en-US" dirty="0" smtClean="0"/>
              <a:t>では、テストメソッドと対象メソッドの比較も</a:t>
            </a:r>
            <a:r>
              <a:rPr kumimoji="1" lang="ja-JP" altLang="en-US" dirty="0" smtClean="0"/>
              <a:t>行い対応付けをしました。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8</a:t>
            </a:fld>
            <a:endParaRPr kumimoji="1" lang="ja-JP" altLang="en-US"/>
          </a:p>
        </p:txBody>
      </p:sp>
    </p:spTree>
    <p:extLst>
      <p:ext uri="{BB962C8B-B14F-4D97-AF65-F5344CB8AC3E}">
        <p14:creationId xmlns:p14="http://schemas.microsoft.com/office/powerpoint/2010/main" val="32769882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9</a:t>
            </a:fld>
            <a:endParaRPr kumimoji="1" lang="ja-JP" altLang="en-US"/>
          </a:p>
        </p:txBody>
      </p:sp>
    </p:spTree>
    <p:extLst>
      <p:ext uri="{BB962C8B-B14F-4D97-AF65-F5344CB8AC3E}">
        <p14:creationId xmlns:p14="http://schemas.microsoft.com/office/powerpoint/2010/main" val="3578762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smtClean="0"/>
              <a:t>マスター サブタイトルの書式設定</a:t>
            </a:r>
            <a:endParaRPr kumimoji="1" lang="ja-JP" altLang="en-US" dirty="0"/>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9202881" y="6356350"/>
            <a:ext cx="2743200" cy="365125"/>
          </a:xfrm>
        </p:spPr>
        <p:txBody>
          <a:bodyPr/>
          <a:lstStyle>
            <a:lvl1pPr>
              <a:defRPr sz="2000" b="1"/>
            </a:lvl1pPr>
          </a:lstStyle>
          <a:p>
            <a:fld id="{45A506BF-A227-4F36-9425-718548026E58}" type="slidenum">
              <a:rPr lang="ja-JP" altLang="en-US" smtClean="0"/>
              <a:pPr/>
              <a:t>‹#›</a:t>
            </a:fld>
            <a:endParaRPr lang="ja-JP" altLang="en-US" dirty="0"/>
          </a:p>
        </p:txBody>
      </p:sp>
      <p:sp>
        <p:nvSpPr>
          <p:cNvPr id="7" name="長方形 103">
            <a:extLst>
              <a:ext uri="{C183D7F6-B498-43B3-948B-1728B52AA6E4}">
                <adec:decorative xmlns:adec="http://schemas.microsoft.com/office/drawing/2017/decorative" xmlns="" val="1"/>
              </a:ext>
            </a:extLst>
          </p:cNvPr>
          <p:cNvSpPr/>
          <p:nvPr userDrawn="1"/>
        </p:nvSpPr>
        <p:spPr>
          <a:xfrm>
            <a:off x="972458" y="3510675"/>
            <a:ext cx="10204941" cy="168696"/>
          </a:xfrm>
          <a:custGeom>
            <a:avLst/>
            <a:gdLst>
              <a:gd name="connsiteX0" fmla="*/ 0 w 11112500"/>
              <a:gd name="connsiteY0" fmla="*/ 0 h 91363"/>
              <a:gd name="connsiteX1" fmla="*/ 11112500 w 11112500"/>
              <a:gd name="connsiteY1" fmla="*/ 0 h 91363"/>
              <a:gd name="connsiteX2" fmla="*/ 11112500 w 11112500"/>
              <a:gd name="connsiteY2" fmla="*/ 91363 h 91363"/>
              <a:gd name="connsiteX3" fmla="*/ 0 w 11112500"/>
              <a:gd name="connsiteY3" fmla="*/ 91363 h 91363"/>
              <a:gd name="connsiteX4" fmla="*/ 0 w 11112500"/>
              <a:gd name="connsiteY4" fmla="*/ 0 h 91363"/>
              <a:gd name="connsiteX0" fmla="*/ 0 w 11144250"/>
              <a:gd name="connsiteY0" fmla="*/ 0 h 91363"/>
              <a:gd name="connsiteX1" fmla="*/ 11112500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4250"/>
              <a:gd name="connsiteY0" fmla="*/ 0 h 91363"/>
              <a:gd name="connsiteX1" fmla="*/ 11136792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9804"/>
              <a:gd name="connsiteY0" fmla="*/ 0 h 91363"/>
              <a:gd name="connsiteX1" fmla="*/ 11149804 w 11149804"/>
              <a:gd name="connsiteY1" fmla="*/ 0 h 91363"/>
              <a:gd name="connsiteX2" fmla="*/ 11144250 w 11149804"/>
              <a:gd name="connsiteY2" fmla="*/ 21513 h 91363"/>
              <a:gd name="connsiteX3" fmla="*/ 0 w 11149804"/>
              <a:gd name="connsiteY3" fmla="*/ 91363 h 91363"/>
              <a:gd name="connsiteX4" fmla="*/ 0 w 11149804"/>
              <a:gd name="connsiteY4" fmla="*/ 0 h 91363"/>
              <a:gd name="connsiteX0" fmla="*/ 0 w 11153708"/>
              <a:gd name="connsiteY0" fmla="*/ 0 h 91363"/>
              <a:gd name="connsiteX1" fmla="*/ 11153708 w 11153708"/>
              <a:gd name="connsiteY1" fmla="*/ 1935 h 91363"/>
              <a:gd name="connsiteX2" fmla="*/ 11144250 w 11153708"/>
              <a:gd name="connsiteY2" fmla="*/ 21513 h 91363"/>
              <a:gd name="connsiteX3" fmla="*/ 0 w 11153708"/>
              <a:gd name="connsiteY3" fmla="*/ 91363 h 91363"/>
              <a:gd name="connsiteX4" fmla="*/ 0 w 11153708"/>
              <a:gd name="connsiteY4" fmla="*/ 0 h 9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708" h="91363">
                <a:moveTo>
                  <a:pt x="0" y="0"/>
                </a:moveTo>
                <a:lnTo>
                  <a:pt x="11153708" y="1935"/>
                </a:lnTo>
                <a:lnTo>
                  <a:pt x="11144250" y="21513"/>
                </a:lnTo>
                <a:lnTo>
                  <a:pt x="0" y="91363"/>
                </a:lnTo>
                <a:lnTo>
                  <a:pt x="0" y="0"/>
                </a:lnTo>
                <a:close/>
              </a:path>
            </a:pathLst>
          </a:cu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15682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25512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973356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621196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944288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99384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4128949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5781367"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903253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1" y="148042"/>
            <a:ext cx="8622361" cy="993423"/>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hasCustomPrompt="1"/>
          </p:nvPr>
        </p:nvSpPr>
        <p:spPr>
          <a:xfrm>
            <a:off x="221598" y="329894"/>
            <a:ext cx="8462133"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en-US" altLang="ja-JP" dirty="0" smtClean="0"/>
              <a:t>RQ4. </a:t>
            </a:r>
            <a:r>
              <a:rPr kumimoji="1" lang="en-US" altLang="ja-JP" dirty="0" err="1" smtClean="0"/>
              <a:t>SuiteRec</a:t>
            </a:r>
            <a:r>
              <a:rPr kumimoji="1" lang="ja-JP" altLang="en-US" dirty="0" smtClean="0"/>
              <a:t>の利用は、開発者のテストコード作成タスクの認識にどう影響するか？</a:t>
            </a:r>
            <a:endParaRPr kumimoji="1" lang="ja-JP" altLang="en-US" dirty="0"/>
          </a:p>
        </p:txBody>
      </p:sp>
    </p:spTree>
    <p:extLst>
      <p:ext uri="{BB962C8B-B14F-4D97-AF65-F5344CB8AC3E}">
        <p14:creationId xmlns:p14="http://schemas.microsoft.com/office/powerpoint/2010/main" val="20761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7861300"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1876190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148043"/>
            <a:ext cx="7841226" cy="805686"/>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6464337"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109231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adec="http://schemas.microsoft.com/office/drawing/2017/decorative" xmlns="" val="1"/>
              </a:ext>
            </a:extLst>
          </p:cNvPr>
          <p:cNvSpPr/>
          <p:nvPr userDrawn="1"/>
        </p:nvSpPr>
        <p:spPr>
          <a:xfrm>
            <a:off x="0" y="310275"/>
            <a:ext cx="10022186" cy="923280"/>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165349"/>
            <a:ext cx="7869382" cy="1281113"/>
          </a:xfrm>
        </p:spPr>
        <p:txBody>
          <a:bodyPr>
            <a:normAutofit/>
          </a:bodyPr>
          <a:lstStyle>
            <a:lvl1pPr>
              <a:defRPr sz="40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910693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30241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61976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9A935378-F4F8-4659-868E-727B0E96AC4C}" type="datetimeFigureOut">
              <a:rPr kumimoji="1" lang="ja-JP" altLang="en-US" smtClean="0"/>
              <a:t>2020/1/31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813707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935378-F4F8-4659-868E-727B0E96AC4C}" type="datetimeFigureOut">
              <a:rPr kumimoji="1" lang="ja-JP" altLang="en-US" smtClean="0"/>
              <a:t>2020/1/31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078620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3" r:id="rId4"/>
    <p:sldLayoutId id="2147483661" r:id="rId5"/>
    <p:sldLayoutId id="214748366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6175" y="1048647"/>
            <a:ext cx="9899650" cy="2387600"/>
          </a:xfrm>
        </p:spPr>
        <p:txBody>
          <a:bodyPr>
            <a:normAutofit/>
          </a:bodyPr>
          <a:lstStyle/>
          <a:p>
            <a:pPr algn="l"/>
            <a:r>
              <a:rPr kumimoji="1" lang="ja-JP" altLang="en-US" sz="4400" dirty="0" smtClean="0"/>
              <a:t>ソースコードの類似性に基づいた</a:t>
            </a:r>
            <a:r>
              <a:rPr kumimoji="1" lang="en-US" altLang="ja-JP" sz="4400" dirty="0" smtClean="0"/>
              <a:t/>
            </a:r>
            <a:br>
              <a:rPr kumimoji="1" lang="en-US" altLang="ja-JP" sz="4400" dirty="0" smtClean="0"/>
            </a:br>
            <a:r>
              <a:rPr kumimoji="1" lang="ja-JP" altLang="en-US" sz="4400" dirty="0" smtClean="0"/>
              <a:t>テストコード自動推薦ツール</a:t>
            </a:r>
            <a:r>
              <a:rPr kumimoji="1" lang="en-US" altLang="ja-JP" sz="4400" dirty="0" err="1" smtClean="0"/>
              <a:t>SuiteRec</a:t>
            </a:r>
            <a:endParaRPr kumimoji="1" lang="ja-JP" altLang="en-US" sz="4400" dirty="0"/>
          </a:p>
        </p:txBody>
      </p:sp>
      <p:sp>
        <p:nvSpPr>
          <p:cNvPr id="3" name="サブタイトル 2"/>
          <p:cNvSpPr>
            <a:spLocks noGrp="1"/>
          </p:cNvSpPr>
          <p:nvPr>
            <p:ph type="subTitle" idx="1"/>
          </p:nvPr>
        </p:nvSpPr>
        <p:spPr>
          <a:xfrm>
            <a:off x="1146175" y="4051300"/>
            <a:ext cx="9144000" cy="1181100"/>
          </a:xfrm>
        </p:spPr>
        <p:txBody>
          <a:bodyPr>
            <a:normAutofit/>
          </a:bodyPr>
          <a:lstStyle/>
          <a:p>
            <a:pPr algn="l"/>
            <a:r>
              <a:rPr lang="en-US" altLang="ja-JP" dirty="0" smtClean="0"/>
              <a:t>1811098 </a:t>
            </a:r>
            <a:r>
              <a:rPr lang="ja-JP" altLang="en-US" dirty="0" smtClean="0"/>
              <a:t>倉地亮介</a:t>
            </a:r>
            <a:endParaRPr kumimoji="1" lang="ja-JP" altLang="en-US" dirty="0"/>
          </a:p>
        </p:txBody>
      </p:sp>
      <p:sp>
        <p:nvSpPr>
          <p:cNvPr id="4" name="テキスト ボックス 3"/>
          <p:cNvSpPr txBox="1"/>
          <p:nvPr/>
        </p:nvSpPr>
        <p:spPr>
          <a:xfrm>
            <a:off x="1146175" y="996950"/>
            <a:ext cx="2339975" cy="400110"/>
          </a:xfrm>
          <a:prstGeom prst="rect">
            <a:avLst/>
          </a:prstGeom>
          <a:noFill/>
        </p:spPr>
        <p:txBody>
          <a:bodyPr wrap="square" rtlCol="0">
            <a:spAutoFit/>
          </a:bodyPr>
          <a:lstStyle/>
          <a:p>
            <a:r>
              <a:rPr kumimoji="1" lang="en-US" altLang="ja-JP" sz="2000" dirty="0" smtClean="0">
                <a:latin typeface="メイリオ" panose="020B0604030504040204" pitchFamily="50" charset="-128"/>
                <a:ea typeface="メイリオ" panose="020B0604030504040204" pitchFamily="50" charset="-128"/>
              </a:rPr>
              <a:t>2020 </a:t>
            </a:r>
            <a:r>
              <a:rPr kumimoji="1" lang="ja-JP" altLang="en-US" sz="2000" dirty="0" smtClean="0">
                <a:latin typeface="メイリオ" panose="020B0604030504040204" pitchFamily="50" charset="-128"/>
                <a:ea typeface="メイリオ" panose="020B0604030504040204" pitchFamily="50" charset="-128"/>
              </a:rPr>
              <a:t>修論発表会</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156390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838200" y="2806050"/>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smtClean="0"/>
              <a:t>テストスメルの例</a:t>
            </a:r>
            <a:r>
              <a:rPr lang="en-US" altLang="ja-JP" dirty="0" smtClean="0"/>
              <a:t>: Assertion Roulette</a:t>
            </a:r>
          </a:p>
          <a:p>
            <a:pPr lvl="1"/>
            <a:endParaRPr lang="en-US" altLang="ja-JP" dirty="0" smtClean="0"/>
          </a:p>
          <a:p>
            <a:endParaRPr kumimoji="1" lang="ja-JP" altLang="en-US" dirty="0"/>
          </a:p>
        </p:txBody>
      </p:sp>
      <p:sp>
        <p:nvSpPr>
          <p:cNvPr id="6" name="テキスト ボックス 5"/>
          <p:cNvSpPr txBox="1"/>
          <p:nvPr/>
        </p:nvSpPr>
        <p:spPr>
          <a:xfrm>
            <a:off x="1317913" y="5452054"/>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
        <p:nvSpPr>
          <p:cNvPr id="2" name="角丸四角形 1"/>
          <p:cNvSpPr/>
          <p:nvPr/>
        </p:nvSpPr>
        <p:spPr>
          <a:xfrm>
            <a:off x="1248317" y="4242984"/>
            <a:ext cx="5243052" cy="840658"/>
          </a:xfrm>
          <a:prstGeom prst="roundRect">
            <a:avLst/>
          </a:prstGeom>
          <a:noFill/>
          <a:ln w="12700">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5716" y="4098711"/>
            <a:ext cx="445604" cy="445604"/>
          </a:xfrm>
          <a:prstGeom prst="rect">
            <a:avLst/>
          </a:prstGeom>
        </p:spPr>
      </p:pic>
      <p:sp>
        <p:nvSpPr>
          <p:cNvPr id="12" name="コンテンツ プレースホルダー 2"/>
          <p:cNvSpPr txBox="1">
            <a:spLocks/>
          </p:cNvSpPr>
          <p:nvPr/>
        </p:nvSpPr>
        <p:spPr>
          <a:xfrm>
            <a:off x="6803971" y="3107623"/>
            <a:ext cx="5097978" cy="14576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sz="2000" dirty="0" smtClean="0"/>
              <a:t>テストスメル検出ツール</a:t>
            </a:r>
            <a:r>
              <a:rPr lang="en-US" altLang="ja-JP" sz="2000" dirty="0" smtClean="0"/>
              <a:t>: </a:t>
            </a:r>
            <a:r>
              <a:rPr lang="en-US" altLang="ja-JP" sz="2000" dirty="0" err="1" smtClean="0"/>
              <a:t>tsDetect</a:t>
            </a:r>
            <a:r>
              <a:rPr lang="en-US" altLang="ja-JP" sz="2000" dirty="0" smtClean="0"/>
              <a:t>[6]</a:t>
            </a:r>
          </a:p>
          <a:p>
            <a:pPr lvl="1"/>
            <a:r>
              <a:rPr lang="en-US" altLang="ja-JP" sz="2000" dirty="0" smtClean="0"/>
              <a:t>19</a:t>
            </a:r>
            <a:r>
              <a:rPr lang="ja-JP" altLang="en-US" sz="2000" dirty="0" smtClean="0"/>
              <a:t>種類のテストスメルを検出可能</a:t>
            </a:r>
            <a:endParaRPr lang="en-US" altLang="ja-JP" sz="2000" dirty="0" smtClean="0"/>
          </a:p>
          <a:p>
            <a:pPr lvl="1"/>
            <a:r>
              <a:rPr lang="ja-JP" altLang="en-US" sz="2000" dirty="0" smtClean="0"/>
              <a:t>各テストスメルの検出精度</a:t>
            </a:r>
            <a:endParaRPr lang="en-US" altLang="ja-JP" sz="2000" dirty="0"/>
          </a:p>
          <a:p>
            <a:pPr lvl="2"/>
            <a:r>
              <a:rPr lang="en-US" altLang="ja-JP" sz="1600" dirty="0" smtClean="0"/>
              <a:t>85%~100%</a:t>
            </a:r>
            <a:r>
              <a:rPr lang="ja-JP" altLang="en-US" sz="1600" dirty="0" err="1" smtClean="0"/>
              <a:t>、</a:t>
            </a:r>
            <a:r>
              <a:rPr lang="ja-JP" altLang="en-US" sz="1600" dirty="0" smtClean="0"/>
              <a:t>再現率</a:t>
            </a:r>
            <a:r>
              <a:rPr lang="en-US" altLang="ja-JP" sz="1600" dirty="0" smtClean="0"/>
              <a:t>: 90%~100%</a:t>
            </a:r>
          </a:p>
          <a:p>
            <a:pPr lvl="1"/>
            <a:endParaRPr lang="ja-JP" altLang="en-US" dirty="0"/>
          </a:p>
        </p:txBody>
      </p:sp>
    </p:spTree>
    <p:extLst>
      <p:ext uri="{BB962C8B-B14F-4D97-AF65-F5344CB8AC3E}">
        <p14:creationId xmlns:p14="http://schemas.microsoft.com/office/powerpoint/2010/main" val="27464317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76375"/>
            <a:ext cx="10515600" cy="1412538"/>
          </a:xfrm>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[6]</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19647127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35589"/>
            <a:ext cx="10866120" cy="1622239"/>
          </a:xfrm>
        </p:spPr>
        <p:txBody>
          <a:bodyPr>
            <a:normAutofit/>
          </a:bodyPr>
          <a:lstStyle/>
          <a:p>
            <a:r>
              <a:rPr lang="ja-JP" altLang="en-US" sz="3000" dirty="0"/>
              <a:t>テストコードの良くない実装を表す指標</a:t>
            </a:r>
            <a:endParaRPr lang="en-US" altLang="ja-JP" sz="3000"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smtClean="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smtClean="0"/>
              <a:t>)</a:t>
            </a:r>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ext uri="{D42A27DB-BD31-4B8C-83A1-F6EECF244321}">
                <p14:modId xmlns:p14="http://schemas.microsoft.com/office/powerpoint/2010/main" val="4082172918"/>
              </p:ext>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14698556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7212277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219428"/>
            <a:ext cx="7715902" cy="729386"/>
          </a:xfrm>
        </p:spPr>
        <p:txBody>
          <a:bodyPr>
            <a:noAutofit/>
          </a:bodyPr>
          <a:lstStyle/>
          <a:p>
            <a:r>
              <a:rPr lang="en-US" altLang="ja-JP" sz="2800" b="1" dirty="0"/>
              <a:t>Step4: </a:t>
            </a:r>
            <a:r>
              <a:rPr lang="ja-JP" altLang="en-US" sz="2800" dirty="0"/>
              <a:t>推薦されるテストスイートの順位付け</a:t>
            </a:r>
            <a:endParaRPr kumimoji="1" lang="ja-JP" altLang="en-US" sz="2800" dirty="0"/>
          </a:p>
        </p:txBody>
      </p:sp>
      <p:sp>
        <p:nvSpPr>
          <p:cNvPr id="4" name="コンテンツ プレースホルダー 2"/>
          <p:cNvSpPr>
            <a:spLocks noGrp="1"/>
          </p:cNvSpPr>
          <p:nvPr>
            <p:ph idx="1"/>
          </p:nvPr>
        </p:nvSpPr>
        <p:spPr>
          <a:xfrm>
            <a:off x="838200" y="1719214"/>
            <a:ext cx="10515600" cy="574675"/>
          </a:xfrm>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a:p>
          <a:p>
            <a:endParaRPr kumimoji="1"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a:t>
            </a:r>
            <a:r>
              <a:rPr lang="en-US" altLang="ja-JP" sz="2400" dirty="0" smtClean="0">
                <a:latin typeface="メイリオ" panose="020B0604030504040204" pitchFamily="50" charset="-128"/>
                <a:ea typeface="メイリオ" panose="020B0604030504040204" pitchFamily="50" charset="-128"/>
              </a:rPr>
              <a:t>Step1</a:t>
            </a:r>
            <a:r>
              <a:rPr lang="en-US" altLang="ja-JP" sz="2400" dirty="0">
                <a:latin typeface="メイリオ" panose="020B0604030504040204" pitchFamily="50" charset="-128"/>
                <a:ea typeface="メイリオ" panose="020B0604030504040204" pitchFamily="50" charset="-128"/>
              </a:rPr>
              <a:t>)</a:t>
            </a:r>
          </a:p>
        </p:txBody>
      </p:sp>
      <p:sp>
        <p:nvSpPr>
          <p:cNvPr id="6" name="テキスト ボックス 5"/>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7" name="角丸四角形 6"/>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テストスイート内に含まれるテストスメルの数</a:t>
            </a:r>
            <a:r>
              <a:rPr lang="en-US" altLang="ja-JP" sz="2400" dirty="0" smtClean="0">
                <a:latin typeface="メイリオ" panose="020B0604030504040204" pitchFamily="50" charset="-128"/>
                <a:ea typeface="メイリオ" panose="020B0604030504040204" pitchFamily="50" charset="-128"/>
              </a:rPr>
              <a:t>(Step3)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9" name="二等辺三角形 8"/>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0" name="フローチャート: 代替処理 9"/>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類似度を優先として並び替え、類似度が同じ場合テストスメルの数で順位づける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83626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4356514"/>
          </a:xfrm>
        </p:spPr>
        <p:txBody>
          <a:bodyPr/>
          <a:lstStyle/>
          <a:p>
            <a:r>
              <a:rPr kumimoji="1" lang="ja-JP" altLang="en-US" dirty="0" smtClean="0"/>
              <a:t>推薦プロセスの容易化と速度の向上</a:t>
            </a:r>
            <a:endParaRPr kumimoji="1" lang="en-US" altLang="ja-JP" dirty="0" smtClean="0"/>
          </a:p>
          <a:p>
            <a:pPr lvl="1"/>
            <a:r>
              <a:rPr lang="ja-JP" altLang="en-US" dirty="0" smtClean="0"/>
              <a:t>ソースコードデータベース</a:t>
            </a:r>
            <a:r>
              <a:rPr lang="en-US" altLang="ja-JP" dirty="0" smtClean="0"/>
              <a:t>(SDB)</a:t>
            </a:r>
            <a:r>
              <a:rPr lang="ja-JP" altLang="en-US" dirty="0" smtClean="0"/>
              <a:t>とテストコードデータベース</a:t>
            </a:r>
            <a:r>
              <a:rPr lang="en-US" altLang="ja-JP" dirty="0" smtClean="0"/>
              <a:t>(TDB)</a:t>
            </a:r>
            <a:r>
              <a:rPr lang="ja-JP" altLang="en-US" dirty="0" smtClean="0"/>
              <a:t>を事前に作成</a:t>
            </a:r>
            <a:endParaRPr kumimoji="1" lang="ja-JP" altLang="en-US" dirty="0"/>
          </a:p>
        </p:txBody>
      </p:sp>
      <p:sp>
        <p:nvSpPr>
          <p:cNvPr id="3" name="タイトル 2"/>
          <p:cNvSpPr>
            <a:spLocks noGrp="1"/>
          </p:cNvSpPr>
          <p:nvPr>
            <p:ph type="title"/>
          </p:nvPr>
        </p:nvSpPr>
        <p:spPr/>
        <p:txBody>
          <a:bodyPr/>
          <a:lstStyle/>
          <a:p>
            <a:r>
              <a:rPr kumimoji="1" lang="ja-JP" altLang="en-US" dirty="0" smtClean="0"/>
              <a:t>推薦プロセスの実装</a:t>
            </a:r>
            <a:endParaRPr kumimoji="1" lang="ja-JP" altLang="en-US" dirty="0"/>
          </a:p>
        </p:txBody>
      </p:sp>
      <p:pic>
        <p:nvPicPr>
          <p:cNvPr id="4" name="図 3"/>
          <p:cNvPicPr>
            <a:picLocks noChangeAspect="1"/>
          </p:cNvPicPr>
          <p:nvPr/>
        </p:nvPicPr>
        <p:blipFill>
          <a:blip r:embed="rId2"/>
          <a:stretch>
            <a:fillRect/>
          </a:stretch>
        </p:blipFill>
        <p:spPr>
          <a:xfrm>
            <a:off x="644899" y="3113041"/>
            <a:ext cx="6249167" cy="3160643"/>
          </a:xfrm>
          <a:prstGeom prst="rect">
            <a:avLst/>
          </a:prstGeom>
        </p:spPr>
      </p:pic>
      <p:sp>
        <p:nvSpPr>
          <p:cNvPr id="5" name="正方形/長方形 4"/>
          <p:cNvSpPr/>
          <p:nvPr/>
        </p:nvSpPr>
        <p:spPr>
          <a:xfrm>
            <a:off x="2251725" y="3113041"/>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5592536" y="4926697"/>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1999696" y="281804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7273380" y="2966696"/>
            <a:ext cx="4025993" cy="3350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400" b="1" dirty="0" smtClean="0"/>
              <a:t>①</a:t>
            </a:r>
            <a:r>
              <a:rPr lang="en-US" altLang="ja-JP" sz="2400" b="1" dirty="0" smtClean="0"/>
              <a:t>SDB</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pPr>
              <a:buFont typeface="Wingdings" panose="05000000000000000000" pitchFamily="2" charset="2"/>
              <a:buChar char="l"/>
            </a:pPr>
            <a:endParaRPr lang="en-US" altLang="ja-JP" sz="100" dirty="0"/>
          </a:p>
          <a:p>
            <a:pPr marL="0" indent="0">
              <a:buNone/>
            </a:pPr>
            <a:r>
              <a:rPr lang="ja-JP" altLang="en-US" sz="2400" b="1" dirty="0" smtClean="0"/>
              <a:t>②</a:t>
            </a:r>
            <a:r>
              <a:rPr lang="en-US" altLang="ja-JP" sz="2400" b="1" dirty="0" smtClean="0"/>
              <a:t>TDB</a:t>
            </a:r>
            <a:endParaRPr lang="en-US" altLang="ja-JP" sz="2400" b="1" dirty="0"/>
          </a:p>
          <a:p>
            <a:r>
              <a:rPr lang="ja-JP" altLang="en-US" sz="2000" dirty="0" smtClean="0"/>
              <a:t>テストスメル</a:t>
            </a:r>
            <a:r>
              <a:rPr lang="ja-JP" altLang="en-US" sz="2000" dirty="0"/>
              <a:t>の</a:t>
            </a:r>
            <a:r>
              <a:rPr lang="ja-JP" altLang="en-US" sz="2000" dirty="0" smtClean="0"/>
              <a:t>情報</a:t>
            </a:r>
            <a:r>
              <a:rPr lang="ja-JP" altLang="en-US" sz="2000" dirty="0"/>
              <a:t>をテストコード</a:t>
            </a:r>
            <a:r>
              <a:rPr lang="ja-JP" altLang="en-US" sz="2000" dirty="0" smtClean="0"/>
              <a:t>に紐づけて</a:t>
            </a:r>
            <a:r>
              <a:rPr lang="ja-JP" altLang="en-US" sz="2000" dirty="0"/>
              <a:t>格納</a:t>
            </a:r>
            <a:endParaRPr lang="en-US" altLang="ja-JP" sz="2000" dirty="0"/>
          </a:p>
          <a:p>
            <a:r>
              <a:rPr lang="ja-JP" altLang="en-US" sz="2000" dirty="0"/>
              <a:t>一部</a:t>
            </a:r>
            <a:r>
              <a:rPr lang="ja-JP" altLang="en-US" sz="2000" dirty="0" smtClean="0"/>
              <a:t>のテストスメル含むテストコードを除去</a:t>
            </a:r>
            <a:endParaRPr lang="ja-JP" altLang="en-US" sz="2000" dirty="0"/>
          </a:p>
        </p:txBody>
      </p:sp>
      <p:sp>
        <p:nvSpPr>
          <p:cNvPr id="26" name="フリーフォーム 25"/>
          <p:cNvSpPr/>
          <p:nvPr/>
        </p:nvSpPr>
        <p:spPr>
          <a:xfrm>
            <a:off x="4484915" y="4137929"/>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5805936" y="4570306"/>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20019972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SuiteRec</a:t>
            </a:r>
            <a:r>
              <a:rPr lang="ja-JP" altLang="en-US" dirty="0"/>
              <a:t>の</a:t>
            </a:r>
            <a:r>
              <a:rPr lang="ja-JP" altLang="en-US" dirty="0" smtClean="0"/>
              <a:t>インターフェス</a:t>
            </a:r>
            <a:endParaRPr kumimoji="1" lang="ja-JP" altLang="en-US" dirty="0"/>
          </a:p>
        </p:txBody>
      </p:sp>
      <p:pic>
        <p:nvPicPr>
          <p:cNvPr id="4" name="図 3"/>
          <p:cNvPicPr>
            <a:picLocks noChangeAspect="1"/>
          </p:cNvPicPr>
          <p:nvPr/>
        </p:nvPicPr>
        <p:blipFill rotWithShape="1">
          <a:blip r:embed="rId2"/>
          <a:srcRect l="17492" t="6732" r="17561" b="50108"/>
          <a:stretch/>
        </p:blipFill>
        <p:spPr>
          <a:xfrm>
            <a:off x="843274" y="1623635"/>
            <a:ext cx="7270786" cy="5234365"/>
          </a:xfrm>
          <a:prstGeom prst="rect">
            <a:avLst/>
          </a:prstGeom>
        </p:spPr>
      </p:pic>
      <p:sp>
        <p:nvSpPr>
          <p:cNvPr id="5" name="コンテンツ プレースホルダー 2"/>
          <p:cNvSpPr txBox="1">
            <a:spLocks/>
          </p:cNvSpPr>
          <p:nvPr/>
        </p:nvSpPr>
        <p:spPr>
          <a:xfrm>
            <a:off x="8832628" y="2008714"/>
            <a:ext cx="2774353" cy="36915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30000"/>
              </a:lnSpc>
              <a:buClr>
                <a:schemeClr val="tx1"/>
              </a:buClr>
              <a:buNone/>
            </a:pPr>
            <a:r>
              <a:rPr lang="ja-JP" altLang="en-US" sz="3200" dirty="0" smtClean="0"/>
              <a:t>入力コード</a:t>
            </a:r>
            <a:endParaRPr lang="en-US" altLang="ja-JP" sz="3200" dirty="0" smtClean="0"/>
          </a:p>
          <a:p>
            <a:pPr marL="0" indent="0">
              <a:lnSpc>
                <a:spcPct val="130000"/>
              </a:lnSpc>
              <a:buClr>
                <a:schemeClr val="tx1"/>
              </a:buClr>
              <a:buNone/>
            </a:pPr>
            <a:r>
              <a:rPr lang="ja-JP" altLang="en-US" sz="3200" dirty="0" smtClean="0"/>
              <a:t>類似コード</a:t>
            </a:r>
            <a:endParaRPr lang="en-US" altLang="ja-JP" sz="3200" dirty="0" smtClean="0"/>
          </a:p>
          <a:p>
            <a:pPr marL="0" indent="0">
              <a:lnSpc>
                <a:spcPct val="130000"/>
              </a:lnSpc>
              <a:buClr>
                <a:schemeClr val="tx1"/>
              </a:buClr>
              <a:buNone/>
            </a:pPr>
            <a:r>
              <a:rPr lang="ja-JP" altLang="en-US" sz="3200" dirty="0" smtClean="0"/>
              <a:t>類似度</a:t>
            </a:r>
            <a:r>
              <a:rPr lang="en-US" altLang="ja-JP" sz="3200" dirty="0" smtClean="0"/>
              <a:t>(UPI)</a:t>
            </a:r>
          </a:p>
          <a:p>
            <a:pPr marL="0" indent="0">
              <a:lnSpc>
                <a:spcPct val="130000"/>
              </a:lnSpc>
              <a:buClr>
                <a:schemeClr val="tx1"/>
              </a:buClr>
              <a:buNone/>
            </a:pPr>
            <a:r>
              <a:rPr lang="ja-JP" altLang="en-US" sz="3200" dirty="0" smtClean="0"/>
              <a:t>テストスメル</a:t>
            </a:r>
            <a:endParaRPr lang="en-US" altLang="ja-JP" sz="3200" dirty="0" smtClean="0"/>
          </a:p>
          <a:p>
            <a:pPr marL="0" indent="0">
              <a:lnSpc>
                <a:spcPct val="130000"/>
              </a:lnSpc>
              <a:buClr>
                <a:schemeClr val="tx1"/>
              </a:buClr>
              <a:buNone/>
            </a:pPr>
            <a:r>
              <a:rPr lang="ja-JP" altLang="en-US" sz="3200" dirty="0" smtClean="0"/>
              <a:t>テストコード</a:t>
            </a:r>
            <a:endParaRPr lang="ja-JP" altLang="en-US" sz="3200" dirty="0"/>
          </a:p>
        </p:txBody>
      </p:sp>
      <p:sp>
        <p:nvSpPr>
          <p:cNvPr id="6" name="楕円 5"/>
          <p:cNvSpPr/>
          <p:nvPr/>
        </p:nvSpPr>
        <p:spPr>
          <a:xfrm>
            <a:off x="8330576" y="211490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1</a:t>
            </a:r>
            <a:endParaRPr kumimoji="1" lang="ja-JP" altLang="en-US" b="1" dirty="0">
              <a:latin typeface="Arial" panose="020B0604020202020204" pitchFamily="34" charset="0"/>
              <a:cs typeface="Arial" panose="020B0604020202020204" pitchFamily="34" charset="0"/>
            </a:endParaRPr>
          </a:p>
        </p:txBody>
      </p:sp>
      <p:sp>
        <p:nvSpPr>
          <p:cNvPr id="7" name="楕円 6"/>
          <p:cNvSpPr/>
          <p:nvPr/>
        </p:nvSpPr>
        <p:spPr>
          <a:xfrm>
            <a:off x="8330576" y="355877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3</a:t>
            </a:r>
            <a:endParaRPr kumimoji="1" lang="ja-JP" altLang="en-US" b="1" dirty="0">
              <a:latin typeface="Arial" panose="020B0604020202020204" pitchFamily="34" charset="0"/>
              <a:cs typeface="Arial" panose="020B0604020202020204" pitchFamily="34" charset="0"/>
            </a:endParaRPr>
          </a:p>
        </p:txBody>
      </p:sp>
      <p:sp>
        <p:nvSpPr>
          <p:cNvPr id="8" name="楕円 7"/>
          <p:cNvSpPr/>
          <p:nvPr/>
        </p:nvSpPr>
        <p:spPr>
          <a:xfrm>
            <a:off x="8330576" y="2839229"/>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2</a:t>
            </a:r>
            <a:endParaRPr kumimoji="1" lang="ja-JP" altLang="en-US" b="1" dirty="0">
              <a:latin typeface="Arial" panose="020B0604020202020204" pitchFamily="34" charset="0"/>
              <a:cs typeface="Arial" panose="020B0604020202020204" pitchFamily="34" charset="0"/>
            </a:endParaRPr>
          </a:p>
        </p:txBody>
      </p:sp>
      <p:sp>
        <p:nvSpPr>
          <p:cNvPr id="9" name="楕円 8"/>
          <p:cNvSpPr/>
          <p:nvPr/>
        </p:nvSpPr>
        <p:spPr>
          <a:xfrm>
            <a:off x="8330576" y="4278311"/>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4</a:t>
            </a:r>
            <a:endParaRPr kumimoji="1" lang="ja-JP" altLang="en-US" b="1" dirty="0">
              <a:latin typeface="Arial" panose="020B0604020202020204" pitchFamily="34" charset="0"/>
              <a:cs typeface="Arial" panose="020B0604020202020204" pitchFamily="34" charset="0"/>
            </a:endParaRPr>
          </a:p>
        </p:txBody>
      </p:sp>
      <p:sp>
        <p:nvSpPr>
          <p:cNvPr id="10" name="楕円 9"/>
          <p:cNvSpPr/>
          <p:nvPr/>
        </p:nvSpPr>
        <p:spPr>
          <a:xfrm>
            <a:off x="8330576" y="4979656"/>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5</a:t>
            </a:r>
            <a:endParaRPr kumimoji="1" lang="ja-JP"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92731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394934"/>
            <a:ext cx="10515600" cy="4351338"/>
          </a:xfrm>
        </p:spPr>
        <p:txBody>
          <a:bodyPr/>
          <a:lstStyle/>
          <a:p>
            <a:pPr marL="0" indent="0">
              <a:buNone/>
            </a:pPr>
            <a:r>
              <a:rPr kumimoji="1" lang="en-US" altLang="ja-JP" sz="3200" dirty="0" err="1" smtClean="0"/>
              <a:t>SuiteRec</a:t>
            </a:r>
            <a:r>
              <a:rPr lang="ja-JP" altLang="en-US" sz="3200" dirty="0"/>
              <a:t>の</a:t>
            </a:r>
            <a:r>
              <a:rPr kumimoji="1" lang="ja-JP" altLang="en-US" sz="3200" dirty="0" smtClean="0"/>
              <a:t>有用性を定量的・定性的に評価</a:t>
            </a:r>
            <a:endParaRPr kumimoji="1" lang="en-US" altLang="ja-JP" sz="3200" dirty="0" smtClean="0"/>
          </a:p>
          <a:p>
            <a:endParaRPr kumimoji="1" lang="en-US" altLang="ja-JP" sz="1400" dirty="0" smtClean="0"/>
          </a:p>
          <a:p>
            <a:pPr marL="0" indent="0">
              <a:buNone/>
            </a:pPr>
            <a:r>
              <a:rPr kumimoji="1" lang="ja-JP" altLang="en-US" sz="3200" b="1" dirty="0" smtClean="0"/>
              <a:t>評価実験</a:t>
            </a:r>
            <a:r>
              <a:rPr kumimoji="1" lang="en-US" altLang="ja-JP" sz="3200" b="1" dirty="0" smtClean="0"/>
              <a:t>1</a:t>
            </a:r>
          </a:p>
          <a:p>
            <a:pPr lvl="1"/>
            <a:r>
              <a:rPr lang="ja-JP" altLang="en-US" sz="3200" dirty="0" smtClean="0"/>
              <a:t>テストコード作成支援に関する実験</a:t>
            </a:r>
            <a:endParaRPr lang="en-US" altLang="ja-JP" sz="3200" dirty="0" smtClean="0"/>
          </a:p>
          <a:p>
            <a:pPr lvl="1"/>
            <a:endParaRPr kumimoji="1" lang="en-US" altLang="ja-JP" sz="4000" b="1" dirty="0"/>
          </a:p>
          <a:p>
            <a:pPr marL="0" indent="0">
              <a:buNone/>
            </a:pPr>
            <a:r>
              <a:rPr lang="ja-JP" altLang="en-US" sz="3200" b="1" dirty="0" smtClean="0"/>
              <a:t>評価実験</a:t>
            </a:r>
            <a:r>
              <a:rPr lang="en-US" altLang="ja-JP" sz="3200" b="1" dirty="0" smtClean="0"/>
              <a:t>2</a:t>
            </a:r>
          </a:p>
          <a:p>
            <a:pPr lvl="1"/>
            <a:r>
              <a:rPr lang="ja-JP" altLang="en-US" sz="3200" dirty="0" smtClean="0"/>
              <a:t>推薦されるテストコードの順位付けに関する実験</a:t>
            </a:r>
            <a:endParaRPr lang="en-US" altLang="ja-JP" sz="3200" dirty="0" smtClean="0"/>
          </a:p>
          <a:p>
            <a:pPr marL="457200" lvl="1" indent="0">
              <a:buNone/>
            </a:pPr>
            <a:r>
              <a:rPr lang="en-US" altLang="ja-JP" sz="1800" dirty="0" smtClean="0"/>
              <a:t>※</a:t>
            </a:r>
            <a:r>
              <a:rPr lang="ja-JP" altLang="en-US" sz="1800" dirty="0" smtClean="0"/>
              <a:t>本発表では、時間の都合上紹介させません</a:t>
            </a:r>
            <a:endParaRPr lang="en-US" altLang="ja-JP" sz="1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Tree>
    <p:extLst>
      <p:ext uri="{BB962C8B-B14F-4D97-AF65-F5344CB8AC3E}">
        <p14:creationId xmlns:p14="http://schemas.microsoft.com/office/powerpoint/2010/main" val="34857419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r>
              <a:rPr kumimoji="1" lang="en-US" altLang="ja-JP" dirty="0" smtClean="0"/>
              <a:t>1</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3813332270"/>
              </p:ext>
            </p:extLst>
          </p:nvPr>
        </p:nvGraphicFramePr>
        <p:xfrm>
          <a:off x="1662201" y="2957770"/>
          <a:ext cx="9013372" cy="1381760"/>
        </p:xfrm>
        <a:graphic>
          <a:graphicData uri="http://schemas.openxmlformats.org/drawingml/2006/table">
            <a:tbl>
              <a:tblPr firstRow="1" bandRow="1">
                <a:tableStyleId>{5940675A-B579-460E-94D1-54222C63F5DA}</a:tableStyleId>
              </a:tblPr>
              <a:tblGrid>
                <a:gridCol w="1061764">
                  <a:extLst>
                    <a:ext uri="{9D8B030D-6E8A-4147-A177-3AD203B41FA5}">
                      <a16:colId xmlns:a16="http://schemas.microsoft.com/office/drawing/2014/main" val="1118089536"/>
                    </a:ext>
                  </a:extLst>
                </a:gridCol>
                <a:gridCol w="1986237">
                  <a:extLst>
                    <a:ext uri="{9D8B030D-6E8A-4147-A177-3AD203B41FA5}">
                      <a16:colId xmlns:a16="http://schemas.microsoft.com/office/drawing/2014/main" val="1598489831"/>
                    </a:ext>
                  </a:extLst>
                </a:gridCol>
                <a:gridCol w="2960915">
                  <a:extLst>
                    <a:ext uri="{9D8B030D-6E8A-4147-A177-3AD203B41FA5}">
                      <a16:colId xmlns:a16="http://schemas.microsoft.com/office/drawing/2014/main" val="3410595506"/>
                    </a:ext>
                  </a:extLst>
                </a:gridCol>
                <a:gridCol w="3004456">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典型的な</a:t>
                      </a:r>
                      <a:r>
                        <a:rPr kumimoji="1" lang="en-US" altLang="ja-JP" dirty="0" err="1" smtClean="0">
                          <a:latin typeface="メイリオ" panose="020B0604030504040204" pitchFamily="50" charset="-128"/>
                          <a:ea typeface="メイリオ" panose="020B0604030504040204" pitchFamily="50" charset="-128"/>
                        </a:rPr>
                        <a:t>FizzBuzz</a:t>
                      </a:r>
                      <a:r>
                        <a:rPr kumimoji="1" lang="ja-JP" altLang="en-US" dirty="0" smtClean="0">
                          <a:latin typeface="メイリオ" panose="020B0604030504040204" pitchFamily="50" charset="-128"/>
                          <a:ea typeface="メイリオ" panose="020B0604030504040204" pitchFamily="50" charset="-128"/>
                        </a:rPr>
                        <a:t>の関数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引数に応じて計算方法を変更し，計算結果を返す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入力値に基づいて試験の合否を判定する</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12099371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リサーチクエスチョン</a:t>
            </a:r>
            <a:r>
              <a:rPr lang="en-US" altLang="ja-JP" dirty="0"/>
              <a:t>(RQ)</a:t>
            </a:r>
            <a:endParaRPr kumimoji="1" lang="ja-JP" altLang="en-US" dirty="0"/>
          </a:p>
        </p:txBody>
      </p:sp>
      <p:sp>
        <p:nvSpPr>
          <p:cNvPr id="5" name="コンテンツ プレースホルダー 2"/>
          <p:cNvSpPr>
            <a:spLocks noGrp="1"/>
          </p:cNvSpPr>
          <p:nvPr>
            <p:ph idx="1"/>
          </p:nvPr>
        </p:nvSpPr>
        <p:spPr>
          <a:xfrm>
            <a:off x="838200" y="1830649"/>
            <a:ext cx="10606874" cy="3917008"/>
          </a:xfrm>
        </p:spPr>
        <p:txBody>
          <a:bodyPr>
            <a:normAutofit/>
          </a:bodyPr>
          <a:lstStyle/>
          <a:p>
            <a:pPr marL="0" indent="0">
              <a:buClr>
                <a:schemeClr val="tx2"/>
              </a:buClr>
              <a:buNone/>
            </a:pPr>
            <a:r>
              <a:rPr lang="en-US" altLang="ja-JP" b="1" dirty="0" smtClean="0"/>
              <a:t>RQ1. </a:t>
            </a:r>
            <a:r>
              <a:rPr lang="en-US" altLang="ja-JP" dirty="0" err="1" smtClean="0"/>
              <a:t>SuiteRec</a:t>
            </a:r>
            <a:r>
              <a:rPr lang="ja-JP" altLang="en-US" dirty="0" smtClean="0"/>
              <a:t>は</a:t>
            </a:r>
            <a:r>
              <a:rPr lang="ja-JP" altLang="en-US" dirty="0"/>
              <a:t>、</a:t>
            </a:r>
            <a:r>
              <a:rPr lang="ja-JP" altLang="en-US" dirty="0" smtClean="0"/>
              <a:t>高いカバレッジを持つテストコードの作成</a:t>
            </a:r>
            <a:r>
              <a:rPr lang="en-US" altLang="ja-JP" dirty="0" smtClean="0"/>
              <a:t/>
            </a:r>
            <a:br>
              <a:rPr lang="en-US" altLang="ja-JP" dirty="0" smtClean="0"/>
            </a:br>
            <a:r>
              <a:rPr lang="en-US" altLang="ja-JP" dirty="0" smtClean="0"/>
              <a:t>         </a:t>
            </a:r>
            <a:r>
              <a:rPr lang="ja-JP" altLang="en-US" dirty="0" smtClean="0"/>
              <a:t>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RQ2. </a:t>
            </a:r>
            <a:r>
              <a:rPr lang="en-US" altLang="ja-JP" dirty="0" err="1" smtClean="0"/>
              <a:t>SuiteRec</a:t>
            </a:r>
            <a:r>
              <a:rPr lang="ja-JP" altLang="en-US" dirty="0" smtClean="0"/>
              <a:t>は</a:t>
            </a:r>
            <a:r>
              <a:rPr lang="ja-JP" altLang="en-US" dirty="0"/>
              <a:t>、</a:t>
            </a:r>
            <a:r>
              <a:rPr lang="ja-JP" altLang="en-US" dirty="0" smtClean="0"/>
              <a:t>テストコード作成時間を削減できるか？</a:t>
            </a:r>
            <a:endParaRPr lang="en-US" altLang="ja-JP" dirty="0" smtClean="0"/>
          </a:p>
          <a:p>
            <a:pPr marL="0" indent="0">
              <a:buClr>
                <a:schemeClr val="tx2"/>
              </a:buClr>
              <a:buNone/>
            </a:pPr>
            <a:endParaRPr lang="en-US" altLang="ja-JP" sz="1200" dirty="0" smtClean="0"/>
          </a:p>
          <a:p>
            <a:pPr marL="0" indent="0">
              <a:buClr>
                <a:schemeClr val="tx2"/>
              </a:buClr>
              <a:buNone/>
            </a:pPr>
            <a:r>
              <a:rPr lang="en-US" altLang="ja-JP" b="1" dirty="0" smtClean="0"/>
              <a:t>RQ3. </a:t>
            </a:r>
            <a:r>
              <a:rPr lang="en-US" altLang="ja-JP" dirty="0" err="1" smtClean="0"/>
              <a:t>SuiteRec</a:t>
            </a:r>
            <a:r>
              <a:rPr lang="ja-JP" altLang="en-US" dirty="0" smtClean="0"/>
              <a:t>は、テストスメルの数が少ないテストコードの</a:t>
            </a:r>
            <a:r>
              <a:rPr lang="en-US" altLang="ja-JP" dirty="0" smtClean="0"/>
              <a:t/>
            </a:r>
            <a:br>
              <a:rPr lang="en-US" altLang="ja-JP" dirty="0" smtClean="0"/>
            </a:br>
            <a:r>
              <a:rPr lang="en-US" altLang="ja-JP" dirty="0" smtClean="0"/>
              <a:t>         </a:t>
            </a:r>
            <a:r>
              <a:rPr lang="ja-JP" altLang="en-US" dirty="0" smtClean="0"/>
              <a:t>作成を支援できるか？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RQ4. </a:t>
            </a:r>
            <a:r>
              <a:rPr lang="en-US" altLang="ja-JP" dirty="0" err="1" smtClean="0"/>
              <a:t>SuiteRec</a:t>
            </a:r>
            <a:r>
              <a:rPr lang="ja-JP" altLang="en-US" dirty="0" smtClean="0"/>
              <a:t>の利用は、開発者のテストコード作成タスクの</a:t>
            </a:r>
            <a:r>
              <a:rPr lang="en-US" altLang="ja-JP" dirty="0" smtClean="0"/>
              <a:t/>
            </a:r>
            <a:br>
              <a:rPr lang="en-US" altLang="ja-JP" dirty="0" smtClean="0"/>
            </a:br>
            <a:r>
              <a:rPr lang="en-US" altLang="ja-JP" dirty="0" smtClean="0"/>
              <a:t>         </a:t>
            </a:r>
            <a:r>
              <a:rPr lang="ja-JP" altLang="en-US" dirty="0" smtClean="0"/>
              <a:t>認識にどう影響するか？</a:t>
            </a:r>
            <a:endParaRPr lang="en-US" altLang="ja-JP" dirty="0" smtClean="0"/>
          </a:p>
        </p:txBody>
      </p:sp>
    </p:spTree>
    <p:extLst>
      <p:ext uri="{BB962C8B-B14F-4D97-AF65-F5344CB8AC3E}">
        <p14:creationId xmlns:p14="http://schemas.microsoft.com/office/powerpoint/2010/main" val="30969346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621735"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657601"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693467"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29333"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2036280" y="4787823"/>
            <a:ext cx="7828721" cy="787132"/>
          </a:xfrm>
          <a:prstGeom prst="wedgeRoundRectCallout">
            <a:avLst>
              <a:gd name="adj1" fmla="val 40285"/>
              <a:gd name="adj2" fmla="val -11419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552940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RQ1. </a:t>
            </a:r>
            <a:r>
              <a:rPr lang="en-US" altLang="ja-JP" dirty="0" err="1"/>
              <a:t>SuiteRec</a:t>
            </a:r>
            <a:r>
              <a:rPr lang="ja-JP" altLang="en-US" dirty="0"/>
              <a:t>は、高いカバレッジを持つ</a:t>
            </a:r>
            <a:br>
              <a:rPr lang="ja-JP" altLang="en-US" dirty="0"/>
            </a:br>
            <a:r>
              <a:rPr lang="ja-JP" altLang="en-US" dirty="0" smtClean="0"/>
              <a:t>        テストコード</a:t>
            </a:r>
            <a:r>
              <a:rPr lang="ja-JP" altLang="en-US" dirty="0"/>
              <a:t>の作成を支援できるか？</a:t>
            </a:r>
            <a:endParaRPr kumimoji="1" lang="ja-JP" altLang="en-US" dirty="0"/>
          </a:p>
        </p:txBody>
      </p:sp>
      <p:graphicFrame>
        <p:nvGraphicFramePr>
          <p:cNvPr id="4" name="コンテンツ プレースホルダー 9"/>
          <p:cNvGraphicFramePr>
            <a:graphicFrameLocks/>
          </p:cNvGraphicFramePr>
          <p:nvPr>
            <p:extLst>
              <p:ext uri="{D42A27DB-BD31-4B8C-83A1-F6EECF244321}">
                <p14:modId xmlns:p14="http://schemas.microsoft.com/office/powerpoint/2010/main" val="3401361558"/>
              </p:ext>
            </p:extLst>
          </p:nvPr>
        </p:nvGraphicFramePr>
        <p:xfrm>
          <a:off x="6139321" y="1734230"/>
          <a:ext cx="4921200" cy="3040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1909660163"/>
              </p:ext>
            </p:extLst>
          </p:nvPr>
        </p:nvGraphicFramePr>
        <p:xfrm>
          <a:off x="996779" y="1734231"/>
          <a:ext cx="5073771" cy="3040741"/>
        </p:xfrm>
        <a:graphic>
          <a:graphicData uri="http://schemas.openxmlformats.org/drawingml/2006/chart">
            <c:chart xmlns:c="http://schemas.openxmlformats.org/drawingml/2006/chart" xmlns:r="http://schemas.openxmlformats.org/officeDocument/2006/relationships" r:id="rId4"/>
          </a:graphicData>
        </a:graphic>
      </p:graphicFrame>
      <p:sp>
        <p:nvSpPr>
          <p:cNvPr id="6" name="正方形/長方形 5">
            <a:extLst>
              <a:ext uri="{FF2B5EF4-FFF2-40B4-BE49-F238E27FC236}">
                <a16:creationId xmlns:a16="http://schemas.microsoft.com/office/drawing/2014/main" id="{6AC3A437-2595-FF4C-A6C9-E07DCFC518E1}"/>
              </a:ext>
            </a:extLst>
          </p:cNvPr>
          <p:cNvSpPr/>
          <p:nvPr/>
        </p:nvSpPr>
        <p:spPr>
          <a:xfrm>
            <a:off x="5240341"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C41124F-0734-F44C-85F6-A310A9D32F4C}"/>
              </a:ext>
            </a:extLst>
          </p:cNvPr>
          <p:cNvSpPr txBox="1"/>
          <p:nvPr/>
        </p:nvSpPr>
        <p:spPr>
          <a:xfrm>
            <a:off x="5385483"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8" name="正方形/長方形 7">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0" name="角丸四角形 9"/>
          <p:cNvSpPr/>
          <p:nvPr/>
        </p:nvSpPr>
        <p:spPr>
          <a:xfrm>
            <a:off x="1428921" y="5285996"/>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条件分岐が多いプログラムのテストコードを作成する際カバレッジ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a:latin typeface="メイリオ" panose="020B0604030504040204" pitchFamily="50" charset="-128"/>
                <a:ea typeface="メイリオ" panose="020B0604030504040204" pitchFamily="50" charset="-128"/>
              </a:rPr>
              <a:t>の</a:t>
            </a:r>
            <a:r>
              <a:rPr lang="ja-JP" altLang="en-US" sz="2800" dirty="0" smtClean="0">
                <a:latin typeface="メイリオ" panose="020B0604030504040204" pitchFamily="50" charset="-128"/>
                <a:ea typeface="メイリオ" panose="020B0604030504040204" pitchFamily="50" charset="-128"/>
              </a:rPr>
              <a:t>向上に役立つ可能性がある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335893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ext uri="{D42A27DB-BD31-4B8C-83A1-F6EECF244321}">
                    <p14:modId xmlns:p14="http://schemas.microsoft.com/office/powerpoint/2010/main" val="1279276725"/>
                  </p:ext>
                </p:extLst>
              </p:nvPr>
            </p:nvGraphicFramePr>
            <p:xfrm>
              <a:off x="953477" y="1263535"/>
              <a:ext cx="5384729" cy="3786447"/>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5"/>
              <a:stretch>
                <a:fillRect/>
              </a:stretch>
            </p:blipFill>
            <p:spPr>
              <a:xfrm>
                <a:off x="953477" y="1263535"/>
                <a:ext cx="5384729" cy="3786447"/>
              </a:xfrm>
              <a:prstGeom prst="rect">
                <a:avLst/>
              </a:prstGeom>
            </p:spPr>
          </p:pic>
        </mc:Fallback>
      </mc:AlternateContent>
      <p:sp>
        <p:nvSpPr>
          <p:cNvPr id="5" name="角丸四角形 4"/>
          <p:cNvSpPr/>
          <p:nvPr/>
        </p:nvSpPr>
        <p:spPr>
          <a:xfrm>
            <a:off x="1612900" y="5346248"/>
            <a:ext cx="9609281"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推薦されたコードの理解</a:t>
            </a:r>
            <a:r>
              <a:rPr lang="ja-JP" altLang="en-US" sz="2800" dirty="0">
                <a:latin typeface="メイリオ" panose="020B0604030504040204" pitchFamily="50" charset="-128"/>
                <a:ea typeface="メイリオ" panose="020B0604030504040204" pitchFamily="50" charset="-128"/>
              </a:rPr>
              <a:t>と</a:t>
            </a:r>
            <a:r>
              <a:rPr lang="ja-JP" altLang="en-US" sz="2800" dirty="0" smtClean="0">
                <a:latin typeface="メイリオ" panose="020B0604030504040204" pitchFamily="50" charset="-128"/>
                <a:ea typeface="メイリオ" panose="020B0604030504040204" pitchFamily="50" charset="-128"/>
              </a:rPr>
              <a:t>編集が必要なので、開発者はテストコード作成により多くの時間を費やす可能性がある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34581"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a:t>
            </a:r>
            <a:r>
              <a:rPr lang="ja-JP" altLang="en-US" sz="2000" dirty="0" smtClean="0">
                <a:latin typeface="メイリオ" panose="020B0604030504040204" pitchFamily="50" charset="-128"/>
                <a:ea typeface="メイリオ" panose="020B0604030504040204" pitchFamily="50" charset="-128"/>
              </a:rPr>
              <a:t>被験</a:t>
            </a:r>
            <a:r>
              <a:rPr kumimoji="1" lang="ja-JP" altLang="en-US" sz="2000" dirty="0" smtClean="0">
                <a:latin typeface="メイリオ" panose="020B0604030504040204" pitchFamily="50" charset="-128"/>
                <a:ea typeface="メイリオ" panose="020B0604030504040204" pitchFamily="50" charset="-128"/>
              </a:rPr>
              <a:t>者は無駄なテストを作成するのに時間を費やした可能性がある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798776" y="4367103"/>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943918" y="4250392"/>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898576" y="4367105"/>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5043718" y="4250392"/>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36312099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RQ3. </a:t>
            </a:r>
            <a:r>
              <a:rPr lang="en-US" altLang="ja-JP" dirty="0" err="1"/>
              <a:t>SuiteRec</a:t>
            </a:r>
            <a:r>
              <a:rPr lang="ja-JP" altLang="en-US" dirty="0"/>
              <a:t>は、テストスメルの数が</a:t>
            </a:r>
            <a:r>
              <a:rPr lang="ja-JP" altLang="en-US" dirty="0" smtClean="0"/>
              <a:t>少ない</a:t>
            </a:r>
            <a:r>
              <a:rPr lang="en-US" altLang="ja-JP" dirty="0" smtClean="0"/>
              <a:t/>
            </a:r>
            <a:br>
              <a:rPr lang="en-US" altLang="ja-JP" dirty="0" smtClean="0"/>
            </a:br>
            <a:r>
              <a:rPr lang="en-US" altLang="ja-JP" dirty="0" smtClean="0"/>
              <a:t>        </a:t>
            </a:r>
            <a:r>
              <a:rPr lang="ja-JP" altLang="en-US" dirty="0" smtClean="0"/>
              <a:t>テストコード</a:t>
            </a:r>
            <a:r>
              <a:rPr lang="ja-JP" altLang="en-US" dirty="0"/>
              <a:t>の作成を支援できるか？</a:t>
            </a:r>
            <a:endParaRPr kumimoji="1" lang="ja-JP" altLang="en-US" dirty="0"/>
          </a:p>
        </p:txBody>
      </p:sp>
      <p:graphicFrame>
        <p:nvGraphicFramePr>
          <p:cNvPr id="4" name="コンテンツ プレースホルダー 5"/>
          <p:cNvGraphicFramePr>
            <a:graphicFrameLocks noGrp="1"/>
          </p:cNvGraphicFramePr>
          <p:nvPr>
            <p:ph idx="1"/>
            <p:extLst>
              <p:ext uri="{D42A27DB-BD31-4B8C-83A1-F6EECF244321}">
                <p14:modId xmlns:p14="http://schemas.microsoft.com/office/powerpoint/2010/main" val="1154139143"/>
              </p:ext>
            </p:extLst>
          </p:nvPr>
        </p:nvGraphicFramePr>
        <p:xfrm>
          <a:off x="838200" y="1690689"/>
          <a:ext cx="4956628" cy="3296472"/>
        </p:xfrm>
        <a:graphic>
          <a:graphicData uri="http://schemas.openxmlformats.org/drawingml/2006/chart">
            <c:chart xmlns:c="http://schemas.openxmlformats.org/drawingml/2006/chart" xmlns:r="http://schemas.openxmlformats.org/officeDocument/2006/relationships" r:id="rId3"/>
          </a:graphicData>
        </a:graphic>
      </p:graphicFrame>
      <p:sp>
        <p:nvSpPr>
          <p:cNvPr id="5" name="テキスト ボックス 4"/>
          <p:cNvSpPr txBox="1"/>
          <p:nvPr/>
        </p:nvSpPr>
        <p:spPr>
          <a:xfrm>
            <a:off x="5811305" y="2215540"/>
            <a:ext cx="5628158" cy="224676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すべての</a:t>
            </a:r>
            <a:r>
              <a:rPr lang="ja-JP" altLang="en-US" sz="2000" dirty="0">
                <a:latin typeface="メイリオ" panose="020B0604030504040204" pitchFamily="50" charset="-128"/>
                <a:ea typeface="メイリオ" panose="020B0604030504040204" pitchFamily="50" charset="-128"/>
              </a:rPr>
              <a:t>タスク</a:t>
            </a:r>
            <a:r>
              <a:rPr kumimoji="1" lang="ja-JP" altLang="en-US" sz="2000" dirty="0" smtClean="0">
                <a:latin typeface="メイリオ" panose="020B0604030504040204" pitchFamily="50" charset="-128"/>
                <a:ea typeface="メイリオ" panose="020B0604030504040204" pitchFamily="50" charset="-128"/>
              </a:rPr>
              <a:t>において</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p:txBody>
      </p:sp>
      <p:sp>
        <p:nvSpPr>
          <p:cNvPr id="6" name="角丸四角形 5"/>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開発者は、推薦される高品質のテストコードを参考にすることで品質の高いテストコードを作成できる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009536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4607918"/>
          </a:xfrm>
        </p:spPr>
        <p:txBody>
          <a:bodyPr>
            <a:normAutofit/>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marL="0" indent="0">
              <a:buClr>
                <a:schemeClr val="tx2"/>
              </a:buClr>
              <a:buNone/>
            </a:pPr>
            <a:r>
              <a:rPr lang="en-US" altLang="ja-JP" sz="2400" dirty="0" smtClean="0"/>
              <a:t>※5</a:t>
            </a:r>
            <a:r>
              <a:rPr lang="ja-JP" altLang="en-US" sz="2400" dirty="0" smtClean="0"/>
              <a:t>段階評価</a:t>
            </a:r>
            <a:r>
              <a:rPr lang="en-US" altLang="ja-JP" sz="2400" dirty="0" smtClean="0"/>
              <a:t>: </a:t>
            </a:r>
            <a:r>
              <a:rPr lang="ja-JP" altLang="en-US" sz="2400" dirty="0" smtClean="0"/>
              <a:t>強く</a:t>
            </a:r>
            <a:r>
              <a:rPr lang="ja-JP" altLang="en-US" sz="2400" dirty="0"/>
              <a:t>反対・反対・どちらでもない・賛成・強く賛成</a:t>
            </a:r>
          </a:p>
          <a:p>
            <a:pPr>
              <a:buClr>
                <a:schemeClr val="tx2"/>
              </a:buClr>
            </a:pPr>
            <a:endParaRPr lang="en-US" altLang="ja-JP" dirty="0" smtClean="0"/>
          </a:p>
        </p:txBody>
      </p:sp>
      <p:graphicFrame>
        <p:nvGraphicFramePr>
          <p:cNvPr id="2" name="表 1"/>
          <p:cNvGraphicFramePr>
            <a:graphicFrameLocks noGrp="1"/>
          </p:cNvGraphicFramePr>
          <p:nvPr>
            <p:extLst>
              <p:ext uri="{D42A27DB-BD31-4B8C-83A1-F6EECF244321}">
                <p14:modId xmlns:p14="http://schemas.microsoft.com/office/powerpoint/2010/main" val="3851486168"/>
              </p:ext>
            </p:extLst>
          </p:nvPr>
        </p:nvGraphicFramePr>
        <p:xfrm>
          <a:off x="838199" y="2341094"/>
          <a:ext cx="10220570" cy="3200400"/>
        </p:xfrm>
        <a:graphic>
          <a:graphicData uri="http://schemas.openxmlformats.org/drawingml/2006/table">
            <a:tbl>
              <a:tblPr firstRow="1" bandRow="1">
                <a:tableStyleId>{5C22544A-7EE6-4342-B048-85BDC9FD1C3A}</a:tableStyleId>
              </a:tblPr>
              <a:tblGrid>
                <a:gridCol w="1118159">
                  <a:extLst>
                    <a:ext uri="{9D8B030D-6E8A-4147-A177-3AD203B41FA5}">
                      <a16:colId xmlns:a16="http://schemas.microsoft.com/office/drawing/2014/main" val="3142001767"/>
                    </a:ext>
                  </a:extLst>
                </a:gridCol>
                <a:gridCol w="9102411">
                  <a:extLst>
                    <a:ext uri="{9D8B030D-6E8A-4147-A177-3AD203B41FA5}">
                      <a16:colId xmlns:a16="http://schemas.microsoft.com/office/drawing/2014/main" val="1791989154"/>
                    </a:ext>
                  </a:extLst>
                </a:gridCol>
              </a:tblGrid>
              <a:tr h="370840">
                <a:tc>
                  <a:txBody>
                    <a:bodyPr/>
                    <a:lstStyle/>
                    <a:p>
                      <a:pPr algn="ct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95718902"/>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53067411"/>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79087759"/>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609240134"/>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41572313"/>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79976850"/>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923903448"/>
                  </a:ext>
                </a:extLst>
              </a:tr>
            </a:tbl>
          </a:graphicData>
        </a:graphic>
      </p:graphicFrame>
    </p:spTree>
    <p:extLst>
      <p:ext uri="{BB962C8B-B14F-4D97-AF65-F5344CB8AC3E}">
        <p14:creationId xmlns:p14="http://schemas.microsoft.com/office/powerpoint/2010/main" val="207770186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862322"/>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感じるが、タスク完了までの時間は長くなる</a:t>
            </a:r>
            <a:r>
              <a:rPr kumimoji="1" lang="en-US" altLang="ja-JP" sz="2000" dirty="0" smtClean="0">
                <a:latin typeface="メイリオ" panose="020B0604030504040204" pitchFamily="50" charset="-128"/>
                <a:ea typeface="メイリオ" panose="020B0604030504040204" pitchFamily="50" charset="-128"/>
              </a:rPr>
              <a:t>(RQ2)</a:t>
            </a: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3577647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523768"/>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a:t>
            </a:r>
            <a:endParaRPr kumimoji="1"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4654139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まとめ・今後の課題</a:t>
            </a:r>
            <a:endParaRPr kumimoji="1" lang="ja-JP" altLang="en-US" dirty="0"/>
          </a:p>
        </p:txBody>
      </p:sp>
      <p:sp>
        <p:nvSpPr>
          <p:cNvPr id="6" name="コンテンツ プレースホルダー 2"/>
          <p:cNvSpPr>
            <a:spLocks noGrp="1"/>
          </p:cNvSpPr>
          <p:nvPr>
            <p:ph idx="1"/>
          </p:nvPr>
        </p:nvSpPr>
        <p:spPr>
          <a:xfrm>
            <a:off x="838200" y="1825625"/>
            <a:ext cx="10182225" cy="4241800"/>
          </a:xfrm>
        </p:spPr>
        <p:txBody>
          <a:bodyPr>
            <a:normAutofit/>
          </a:bodyPr>
          <a:lstStyle/>
          <a:p>
            <a:pPr marL="228600" lvl="1">
              <a:spcBef>
                <a:spcPts val="1000"/>
              </a:spcBef>
            </a:pPr>
            <a:r>
              <a:rPr lang="ja-JP" altLang="en-US" sz="2800" b="1" dirty="0" smtClean="0"/>
              <a:t>まとめ</a:t>
            </a:r>
            <a:endParaRPr lang="en-US" altLang="ja-JP" sz="2800" b="1" dirty="0" smtClean="0"/>
          </a:p>
          <a:p>
            <a:pPr marL="685800" lvl="2">
              <a:spcBef>
                <a:spcPts val="1000"/>
              </a:spcBef>
            </a:pPr>
            <a:r>
              <a:rPr lang="ja-JP" altLang="en-US" sz="2400" dirty="0" smtClean="0"/>
              <a:t>類似コード検出技術を用いて、既存の高品質のテストコードを推薦するツールを提案</a:t>
            </a:r>
            <a:endParaRPr lang="en-US" altLang="ja-JP" sz="2400" dirty="0" smtClean="0"/>
          </a:p>
          <a:p>
            <a:pPr marL="685800" lvl="2">
              <a:spcBef>
                <a:spcPts val="1000"/>
              </a:spcBef>
            </a:pPr>
            <a:r>
              <a:rPr lang="ja-JP" altLang="en-US" sz="2400" dirty="0" smtClean="0"/>
              <a:t>提案ツールの有用性を定量的・定性的に評価</a:t>
            </a:r>
            <a:endParaRPr lang="en-US" altLang="ja-JP" sz="2400" dirty="0" smtClean="0"/>
          </a:p>
          <a:p>
            <a:pPr marL="228600" lvl="1">
              <a:spcBef>
                <a:spcPts val="1000"/>
              </a:spcBef>
            </a:pPr>
            <a:endParaRPr lang="en-US" altLang="ja-JP" sz="100" dirty="0"/>
          </a:p>
          <a:p>
            <a:pPr marL="228600" lvl="1">
              <a:spcBef>
                <a:spcPts val="1000"/>
              </a:spcBef>
            </a:pPr>
            <a:r>
              <a:rPr lang="ja-JP" altLang="en-US" sz="2800" b="1" dirty="0" smtClean="0"/>
              <a:t>今後の課題</a:t>
            </a:r>
            <a:endParaRPr lang="en-US" altLang="ja-JP" sz="2800" b="1"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ようにツールを拡張する</a:t>
            </a:r>
            <a:endParaRPr lang="en-US" altLang="ja-JP" sz="2400" dirty="0" smtClean="0"/>
          </a:p>
          <a:p>
            <a:endParaRPr kumimoji="1" lang="ja-JP" altLang="en-US" dirty="0"/>
          </a:p>
        </p:txBody>
      </p:sp>
    </p:spTree>
    <p:extLst>
      <p:ext uri="{BB962C8B-B14F-4D97-AF65-F5344CB8AC3E}">
        <p14:creationId xmlns:p14="http://schemas.microsoft.com/office/powerpoint/2010/main" val="4210693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pPr algn="l"/>
            <a:r>
              <a:rPr kumimoji="1" lang="ja-JP" altLang="en-US" dirty="0" smtClean="0"/>
              <a:t>補足資料</a:t>
            </a:r>
            <a:endParaRPr kumimoji="1" lang="ja-JP" altLang="en-US" dirty="0"/>
          </a:p>
        </p:txBody>
      </p:sp>
    </p:spTree>
    <p:extLst>
      <p:ext uri="{BB962C8B-B14F-4D97-AF65-F5344CB8AC3E}">
        <p14:creationId xmlns:p14="http://schemas.microsoft.com/office/powerpoint/2010/main" val="20347085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カバレッジの種類</a:t>
            </a:r>
            <a:endParaRPr kumimoji="1" lang="ja-JP" altLang="en-US" dirty="0"/>
          </a:p>
        </p:txBody>
      </p:sp>
      <p:sp>
        <p:nvSpPr>
          <p:cNvPr id="4" name="コンテンツ プレースホルダー 2"/>
          <p:cNvSpPr>
            <a:spLocks noGrp="1"/>
          </p:cNvSpPr>
          <p:nvPr>
            <p:ph idx="1"/>
          </p:nvPr>
        </p:nvSpPr>
        <p:spPr>
          <a:xfrm>
            <a:off x="838200" y="1725148"/>
            <a:ext cx="7293796" cy="4583185"/>
          </a:xfrm>
        </p:spPr>
        <p:txBody>
          <a:bodyPr>
            <a:normAutofit/>
          </a:bodyPr>
          <a:lstStyle/>
          <a:p>
            <a:pPr>
              <a:buClr>
                <a:schemeClr val="tx2"/>
              </a:buClr>
              <a:buFont typeface="Wingdings" panose="05000000000000000000" pitchFamily="2" charset="2"/>
              <a:buChar char="l"/>
            </a:pP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命令網羅</a:t>
            </a:r>
            <a:r>
              <a:rPr kumimoji="1" lang="en-US" altLang="ja-JP" sz="3200" b="1" dirty="0" smtClean="0">
                <a:latin typeface="メイリオ" panose="020B0604030504040204" pitchFamily="50" charset="-128"/>
                <a:ea typeface="メイリオ" panose="020B0604030504040204" pitchFamily="50" charset="-128"/>
              </a:rPr>
              <a:t> C0</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全ての命令を最低一回実行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全節点</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ja-JP" altLang="en-US"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を入力</a:t>
            </a:r>
            <a:endParaRPr kumimoji="1" lang="en-US" altLang="ja-JP" sz="24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l"/>
            </a:pPr>
            <a:endParaRPr lang="en-US" altLang="ja-JP" sz="1100" dirty="0">
              <a:latin typeface="メイリオ" panose="020B0604030504040204" pitchFamily="50" charset="-128"/>
              <a:ea typeface="メイリオ" panose="020B0604030504040204" pitchFamily="50" charset="-128"/>
            </a:endParaRPr>
          </a:p>
          <a:p>
            <a:pPr>
              <a:buClr>
                <a:schemeClr val="tx2"/>
              </a:buClr>
              <a:buFont typeface="Wingdings" panose="05000000000000000000" pitchFamily="2" charset="2"/>
              <a:buChar char="l"/>
            </a:pPr>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分岐網羅 </a:t>
            </a:r>
            <a:r>
              <a:rPr kumimoji="1" lang="en-US" altLang="ja-JP" sz="3200" b="1" dirty="0" smtClean="0">
                <a:latin typeface="メイリオ" panose="020B0604030504040204" pitchFamily="50" charset="-128"/>
                <a:ea typeface="メイリオ" panose="020B0604030504040204" pitchFamily="50" charset="-128"/>
              </a:rPr>
              <a:t>C1</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全ての条件分岐について、</a:t>
            </a:r>
            <a:r>
              <a:rPr lang="en-US" altLang="ja-JP" sz="2800" dirty="0" smtClean="0">
                <a:latin typeface="メイリオ" panose="020B0604030504040204" pitchFamily="50" charset="-128"/>
                <a:ea typeface="メイリオ" panose="020B0604030504040204" pitchFamily="50" charset="-128"/>
              </a:rPr>
              <a:t>then</a:t>
            </a:r>
            <a:r>
              <a:rPr lang="ja-JP" altLang="en-US" sz="2800" dirty="0" err="1" smtClean="0">
                <a:latin typeface="メイリオ" panose="020B0604030504040204" pitchFamily="50" charset="-128"/>
                <a:ea typeface="メイリオ" panose="020B0604030504040204" pitchFamily="50" charset="-128"/>
              </a:rPr>
              <a:t>、</a:t>
            </a:r>
            <a:r>
              <a:rPr lang="en-US" altLang="ja-JP" sz="2800" dirty="0" smtClean="0">
                <a:latin typeface="メイリオ" panose="020B0604030504040204" pitchFamily="50" charset="-128"/>
                <a:ea typeface="メイリオ" panose="020B0604030504040204" pitchFamily="50" charset="-128"/>
              </a:rPr>
              <a:t>else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いずれも最低一回以上実行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全辺</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en-US" altLang="ja-JP"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と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=1,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=2)</a:t>
            </a:r>
            <a:r>
              <a:rPr lang="ja-JP" altLang="en-US" sz="2400" dirty="0" smtClean="0">
                <a:latin typeface="メイリオ" panose="020B0604030504040204" pitchFamily="50" charset="-128"/>
                <a:ea typeface="メイリオ" panose="020B0604030504040204" pitchFamily="50" charset="-128"/>
              </a:rPr>
              <a:t> を入力</a:t>
            </a:r>
            <a:endParaRPr lang="en-US" altLang="ja-JP" sz="2400" dirty="0">
              <a:latin typeface="メイリオ" panose="020B0604030504040204" pitchFamily="50" charset="-128"/>
              <a:ea typeface="メイリオ" panose="020B0604030504040204" pitchFamily="50" charset="-128"/>
            </a:endParaRPr>
          </a:p>
          <a:p>
            <a:pPr marL="457200" lvl="1" indent="0">
              <a:buClr>
                <a:schemeClr val="tx2"/>
              </a:buClr>
              <a:buNone/>
            </a:pPr>
            <a:endParaRPr kumimoji="1" lang="en-US" altLang="ja-JP" sz="2800" dirty="0" smtClean="0"/>
          </a:p>
        </p:txBody>
      </p:sp>
      <p:cxnSp>
        <p:nvCxnSpPr>
          <p:cNvPr id="5" name="直線矢印コネクタ 4"/>
          <p:cNvCxnSpPr>
            <a:endCxn id="6" idx="0"/>
          </p:cNvCxnSpPr>
          <p:nvPr/>
        </p:nvCxnSpPr>
        <p:spPr>
          <a:xfrm>
            <a:off x="9257872" y="1642813"/>
            <a:ext cx="0" cy="3303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フローチャート: 判断 5"/>
          <p:cNvSpPr/>
          <p:nvPr/>
        </p:nvSpPr>
        <p:spPr>
          <a:xfrm>
            <a:off x="8210568" y="197313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ja-JP" sz="2000" b="1" dirty="0">
                <a:latin typeface="メイリオ" panose="020B0604030504040204" pitchFamily="50" charset="-128"/>
                <a:ea typeface="メイリオ" panose="020B0604030504040204" pitchFamily="50" charset="-128"/>
              </a:rPr>
              <a:t>x</a:t>
            </a:r>
            <a:r>
              <a:rPr kumimoji="1" lang="en-US" altLang="ja-JP" sz="2000" b="1" dirty="0" smtClean="0">
                <a:latin typeface="メイリオ" panose="020B0604030504040204" pitchFamily="50" charset="-128"/>
                <a:ea typeface="メイリオ" panose="020B0604030504040204" pitchFamily="50" charset="-128"/>
              </a:rPr>
              <a:t>==</a:t>
            </a: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8210568" y="2960563"/>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文１</a:t>
            </a:r>
            <a:endParaRPr kumimoji="1" lang="ja-JP" altLang="en-US" sz="2000" b="1" dirty="0">
              <a:latin typeface="メイリオ" panose="020B0604030504040204" pitchFamily="50" charset="-128"/>
              <a:ea typeface="メイリオ" panose="020B0604030504040204" pitchFamily="50" charset="-128"/>
            </a:endParaRPr>
          </a:p>
        </p:txBody>
      </p:sp>
      <p:cxnSp>
        <p:nvCxnSpPr>
          <p:cNvPr id="8" name="直線矢印コネクタ 7"/>
          <p:cNvCxnSpPr>
            <a:stCxn id="6" idx="2"/>
            <a:endCxn id="7" idx="0"/>
          </p:cNvCxnSpPr>
          <p:nvPr/>
        </p:nvCxnSpPr>
        <p:spPr>
          <a:xfrm>
            <a:off x="9257872" y="275418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カギ線コネクタ 8"/>
          <p:cNvCxnSpPr>
            <a:stCxn id="6" idx="3"/>
          </p:cNvCxnSpPr>
          <p:nvPr/>
        </p:nvCxnSpPr>
        <p:spPr>
          <a:xfrm>
            <a:off x="10305176" y="236366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矢印コネクタ 9"/>
          <p:cNvCxnSpPr/>
          <p:nvPr/>
        </p:nvCxnSpPr>
        <p:spPr>
          <a:xfrm flipH="1">
            <a:off x="9283254" y="368763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8486401" y="261317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10616326" y="270343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13" name="直線矢印コネクタ 12"/>
          <p:cNvCxnSpPr>
            <a:stCxn id="7" idx="2"/>
            <a:endCxn id="14" idx="0"/>
          </p:cNvCxnSpPr>
          <p:nvPr/>
        </p:nvCxnSpPr>
        <p:spPr>
          <a:xfrm flipH="1">
            <a:off x="9254251" y="3524919"/>
            <a:ext cx="3621" cy="3878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フローチャート: 判断 13"/>
          <p:cNvSpPr/>
          <p:nvPr/>
        </p:nvSpPr>
        <p:spPr>
          <a:xfrm>
            <a:off x="8206947" y="391272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ja-JP" altLang="en-US" sz="2000" b="1" dirty="0" err="1">
                <a:latin typeface="メイリオ" panose="020B0604030504040204" pitchFamily="50" charset="-128"/>
                <a:ea typeface="メイリオ" panose="020B0604030504040204" pitchFamily="50" charset="-128"/>
              </a:rPr>
              <a:t>ｙ</a:t>
            </a:r>
            <a:r>
              <a:rPr kumimoji="1" lang="en-US" altLang="ja-JP" sz="2000" b="1" dirty="0" smtClean="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cxnSp>
        <p:nvCxnSpPr>
          <p:cNvPr id="15" name="直線矢印コネクタ 14"/>
          <p:cNvCxnSpPr>
            <a:stCxn id="14" idx="2"/>
          </p:cNvCxnSpPr>
          <p:nvPr/>
        </p:nvCxnSpPr>
        <p:spPr>
          <a:xfrm>
            <a:off x="9254251" y="469377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14" idx="3"/>
          </p:cNvCxnSpPr>
          <p:nvPr/>
        </p:nvCxnSpPr>
        <p:spPr>
          <a:xfrm>
            <a:off x="10301555" y="430325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p:nvPr/>
        </p:nvCxnSpPr>
        <p:spPr>
          <a:xfrm flipH="1">
            <a:off x="9279633" y="562722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8486401" y="455276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10612705" y="464302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20" name="直線矢印コネクタ 19"/>
          <p:cNvCxnSpPr/>
          <p:nvPr/>
        </p:nvCxnSpPr>
        <p:spPr>
          <a:xfrm>
            <a:off x="9254251" y="5464509"/>
            <a:ext cx="0" cy="5838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8206947" y="4900425"/>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文２</a:t>
            </a:r>
            <a:endParaRPr kumimoji="1" lang="ja-JP" altLang="en-US" sz="20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970707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ソースコードデータベース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352429" y="1773538"/>
            <a:ext cx="7221417" cy="830997"/>
          </a:xfrm>
          <a:prstGeom prst="rect">
            <a:avLst/>
          </a:prstGeom>
          <a:noFill/>
        </p:spPr>
        <p:txBody>
          <a:bodyPr wrap="square" rtlCol="0">
            <a:spAutoFit/>
          </a:bodyPr>
          <a:lstStyle/>
          <a:p>
            <a:r>
              <a:rPr lang="en-US" altLang="ja-JP" sz="2400" b="1" dirty="0" err="1" smtClean="0">
                <a:latin typeface="メイリオ" panose="020B0604030504040204" pitchFamily="50" charset="-128"/>
                <a:ea typeface="メイリオ" panose="020B0604030504040204" pitchFamily="50" charset="-128"/>
              </a:rPr>
              <a:t>Github</a:t>
            </a:r>
            <a:r>
              <a:rPr lang="ja-JP" altLang="en-US" sz="2400" b="1" dirty="0" smtClean="0">
                <a:latin typeface="メイリオ" panose="020B0604030504040204" pitchFamily="50" charset="-128"/>
                <a:ea typeface="メイリオ" panose="020B0604030504040204" pitchFamily="50" charset="-128"/>
              </a:rPr>
              <a:t>上に存在する</a:t>
            </a:r>
            <a:r>
              <a:rPr lang="en-US" altLang="ja-JP" sz="2400" b="1" dirty="0" smtClean="0">
                <a:latin typeface="メイリオ" panose="020B0604030504040204" pitchFamily="50" charset="-128"/>
                <a:ea typeface="メイリオ" panose="020B0604030504040204" pitchFamily="50" charset="-128"/>
              </a:rPr>
              <a:t>3,205</a:t>
            </a:r>
            <a:r>
              <a:rPr lang="ja-JP" altLang="en-US" sz="2400" b="1" dirty="0">
                <a:latin typeface="メイリオ" panose="020B0604030504040204" pitchFamily="50" charset="-128"/>
                <a:ea typeface="メイリオ" panose="020B0604030504040204" pitchFamily="50" charset="-128"/>
              </a:rPr>
              <a:t>個の</a:t>
            </a:r>
            <a:r>
              <a:rPr lang="en-US" altLang="ja-JP" sz="2400" b="1" dirty="0">
                <a:latin typeface="メイリオ" panose="020B0604030504040204" pitchFamily="50" charset="-128"/>
                <a:ea typeface="メイリオ" panose="020B0604030504040204" pitchFamily="50" charset="-128"/>
              </a:rPr>
              <a:t>OSS</a:t>
            </a:r>
            <a:r>
              <a:rPr lang="ja-JP" altLang="en-US" sz="2400" b="1" dirty="0">
                <a:latin typeface="メイリオ" panose="020B0604030504040204" pitchFamily="50" charset="-128"/>
                <a:ea typeface="メイリオ" panose="020B0604030504040204" pitchFamily="50" charset="-128"/>
              </a:rPr>
              <a:t>プロジェクトのプロダクションコード</a:t>
            </a:r>
          </a:p>
        </p:txBody>
      </p:sp>
      <p:sp>
        <p:nvSpPr>
          <p:cNvPr id="6" name="テキスト ボックス 5"/>
          <p:cNvSpPr txBox="1"/>
          <p:nvPr/>
        </p:nvSpPr>
        <p:spPr>
          <a:xfrm>
            <a:off x="2102340" y="3290278"/>
            <a:ext cx="8002952" cy="1569660"/>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既存のコード検索エンジン</a:t>
            </a:r>
            <a:r>
              <a:rPr kumimoji="1" lang="en-US" altLang="ja-JP" sz="2400" dirty="0" smtClean="0">
                <a:latin typeface="メイリオ" panose="020B0604030504040204" pitchFamily="50" charset="-128"/>
                <a:ea typeface="メイリオ" panose="020B0604030504040204" pitchFamily="50" charset="-128"/>
              </a:rPr>
              <a:t>[7]</a:t>
            </a:r>
            <a:r>
              <a:rPr kumimoji="1" lang="ja-JP" altLang="en-US" sz="2400" dirty="0" smtClean="0">
                <a:latin typeface="メイリオ" panose="020B0604030504040204" pitchFamily="50" charset="-128"/>
                <a:ea typeface="メイリオ" panose="020B0604030504040204" pitchFamily="50" charset="-128"/>
              </a:rPr>
              <a:t>で利用されたデータセットの中から、以下の条件を満たすプロジェクトを選択</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テストフォルダが存在</a:t>
            </a:r>
            <a:r>
              <a:rPr lang="ja-JP" altLang="en-US" sz="2400" dirty="0" smtClean="0">
                <a:latin typeface="メイリオ" panose="020B0604030504040204" pitchFamily="50" charset="-128"/>
                <a:ea typeface="メイリオ" panose="020B0604030504040204" pitchFamily="50" charset="-128"/>
              </a:rPr>
              <a:t>する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JUnit</a:t>
            </a:r>
            <a:r>
              <a:rPr kumimoji="1" lang="ja-JP" altLang="en-US" sz="2400" dirty="0" smtClean="0">
                <a:latin typeface="メイリオ" panose="020B0604030504040204" pitchFamily="50" charset="-128"/>
                <a:ea typeface="メイリオ" panose="020B0604030504040204" pitchFamily="50" charset="-128"/>
              </a:rPr>
              <a:t>のテスティングフレームワークを採用している</a:t>
            </a:r>
            <a:endParaRPr kumimoji="1" lang="ja-JP" altLang="en-US" sz="2400" dirty="0">
              <a:latin typeface="メイリオ" panose="020B0604030504040204" pitchFamily="50" charset="-128"/>
              <a:ea typeface="メイリオ" panose="020B0604030504040204" pitchFamily="50" charset="-128"/>
            </a:endParaRPr>
          </a:p>
        </p:txBody>
      </p:sp>
      <p:sp>
        <p:nvSpPr>
          <p:cNvPr id="8" name="Rectangle 4"/>
          <p:cNvSpPr>
            <a:spLocks noChangeArrowheads="1"/>
          </p:cNvSpPr>
          <p:nvPr/>
        </p:nvSpPr>
        <p:spPr bwMode="auto">
          <a:xfrm>
            <a:off x="1159965" y="6101007"/>
            <a:ext cx="9668870"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[7] K</a:t>
            </a:r>
            <a:r>
              <a:rPr lang="en-US" altLang="ja-JP" sz="1400" dirty="0">
                <a:solidFill>
                  <a:schemeClr val="tx2"/>
                </a:solidFill>
              </a:rPr>
              <a:t>. Kim, D. Kim, T. F. </a:t>
            </a:r>
            <a:r>
              <a:rPr lang="en-US" altLang="ja-JP" sz="1400" dirty="0" err="1">
                <a:solidFill>
                  <a:schemeClr val="tx2"/>
                </a:solidFill>
              </a:rPr>
              <a:t>Bissyand´e</a:t>
            </a:r>
            <a:r>
              <a:rPr lang="en-US" altLang="ja-JP" sz="1400" dirty="0">
                <a:solidFill>
                  <a:schemeClr val="tx2"/>
                </a:solidFill>
              </a:rPr>
              <a:t>, E. Choi, L. Li, J. Klein, and Y. Le </a:t>
            </a:r>
            <a:r>
              <a:rPr lang="en-US" altLang="ja-JP" sz="1400" dirty="0" err="1">
                <a:solidFill>
                  <a:schemeClr val="tx2"/>
                </a:solidFill>
              </a:rPr>
              <a:t>Traon</a:t>
            </a:r>
            <a:r>
              <a:rPr lang="en-US" altLang="ja-JP" sz="1400" dirty="0">
                <a:solidFill>
                  <a:schemeClr val="tx2"/>
                </a:solidFill>
              </a:rPr>
              <a:t>. </a:t>
            </a:r>
            <a:r>
              <a:rPr lang="en-US" altLang="ja-JP" sz="1400" dirty="0" err="1">
                <a:solidFill>
                  <a:schemeClr val="tx2"/>
                </a:solidFill>
              </a:rPr>
              <a:t>Facoy</a:t>
            </a:r>
            <a:r>
              <a:rPr lang="en-US" altLang="ja-JP" sz="1400" dirty="0">
                <a:solidFill>
                  <a:schemeClr val="tx2"/>
                </a:solidFill>
              </a:rPr>
              <a:t> - a code-to-code search engine. In Proceedings of the International Conference on Software Engineering (ICSE), pages 946–957, 2018.</a:t>
            </a:r>
          </a:p>
        </p:txBody>
      </p:sp>
    </p:spTree>
    <p:extLst>
      <p:ext uri="{BB962C8B-B14F-4D97-AF65-F5344CB8AC3E}">
        <p14:creationId xmlns:p14="http://schemas.microsoft.com/office/powerpoint/2010/main" val="17661409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7018" y="219428"/>
            <a:ext cx="5608931" cy="729386"/>
          </a:xfrm>
        </p:spPr>
        <p:txBody>
          <a:bodyPr/>
          <a:lstStyle/>
          <a:p>
            <a:r>
              <a:rPr kumimoji="1" lang="ja-JP" altLang="en-US" dirty="0" smtClean="0">
                <a:solidFill>
                  <a:schemeClr val="bg1"/>
                </a:solidFill>
              </a:rPr>
              <a:t>テストコード自動生成ツール</a:t>
            </a:r>
            <a:endParaRPr kumimoji="1" lang="ja-JP" altLang="en-US" dirty="0">
              <a:solidFill>
                <a:schemeClr val="bg1"/>
              </a:solidFill>
            </a:endParaRPr>
          </a:p>
        </p:txBody>
      </p:sp>
      <p:sp>
        <p:nvSpPr>
          <p:cNvPr id="4" name="コンテンツ プレースホルダー 2"/>
          <p:cNvSpPr>
            <a:spLocks noGrp="1"/>
          </p:cNvSpPr>
          <p:nvPr>
            <p:ph idx="1"/>
          </p:nvPr>
        </p:nvSpPr>
        <p:spPr>
          <a:xfrm>
            <a:off x="838198" y="1587161"/>
            <a:ext cx="10741183" cy="902666"/>
          </a:xfrm>
        </p:spPr>
        <p:txBody>
          <a:bodyPr/>
          <a:lstStyle/>
          <a:p>
            <a:r>
              <a:rPr lang="ja-JP" altLang="en-US" dirty="0" smtClean="0"/>
              <a:t>テスト</a:t>
            </a:r>
            <a:r>
              <a:rPr lang="ja-JP" altLang="en-US" dirty="0"/>
              <a:t>工程</a:t>
            </a:r>
            <a:r>
              <a:rPr lang="ja-JP" altLang="en-US" dirty="0" smtClean="0"/>
              <a:t>を支援するために、これまでに様々な自動生成ツールが提案されてき</a:t>
            </a:r>
            <a:r>
              <a:rPr lang="ja-JP" altLang="en-US" dirty="0"/>
              <a:t>た</a:t>
            </a:r>
            <a:endParaRPr kumimoji="1" lang="ja-JP" altLang="en-US" dirty="0"/>
          </a:p>
        </p:txBody>
      </p:sp>
      <p:pic>
        <p:nvPicPr>
          <p:cNvPr id="5"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321" y="274897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19255" y="346518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rotWithShape="1">
          <a:blip r:embed="rId5"/>
          <a:srcRect l="2412" t="14151" r="48903" b="69708"/>
          <a:stretch/>
        </p:blipFill>
        <p:spPr>
          <a:xfrm>
            <a:off x="1238895" y="3613445"/>
            <a:ext cx="3451873" cy="643728"/>
          </a:xfrm>
          <a:prstGeom prst="rect">
            <a:avLst/>
          </a:prstGeom>
        </p:spPr>
      </p:pic>
      <p:sp>
        <p:nvSpPr>
          <p:cNvPr id="8" name="テキスト ボックス 7"/>
          <p:cNvSpPr txBox="1"/>
          <p:nvPr/>
        </p:nvSpPr>
        <p:spPr>
          <a:xfrm>
            <a:off x="5195276" y="265272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299996" y="3549287"/>
            <a:ext cx="1140622"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825156" y="261277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1" name="角丸四角形 10"/>
          <p:cNvSpPr/>
          <p:nvPr/>
        </p:nvSpPr>
        <p:spPr>
          <a:xfrm>
            <a:off x="838199" y="5063609"/>
            <a:ext cx="10519742" cy="115293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a:latin typeface="メイリオ" panose="020B0604030504040204" pitchFamily="50" charset="-128"/>
                <a:ea typeface="メイリオ" panose="020B0604030504040204" pitchFamily="50" charset="-128"/>
              </a:rPr>
              <a:t>自動生成ツールを利用すること</a:t>
            </a:r>
            <a:r>
              <a:rPr lang="ja-JP" altLang="en-US" sz="3200" dirty="0" smtClean="0">
                <a:latin typeface="メイリオ" panose="020B0604030504040204" pitchFamily="50" charset="-128"/>
                <a:ea typeface="メイリオ" panose="020B0604030504040204" pitchFamily="50" charset="-128"/>
              </a:rPr>
              <a:t>で</a:t>
            </a:r>
            <a:r>
              <a:rPr lang="ja-JP" altLang="en-US" sz="3200" dirty="0">
                <a:latin typeface="メイリオ" panose="020B0604030504040204" pitchFamily="50" charset="-128"/>
                <a:ea typeface="メイリオ" panose="020B0604030504040204" pitchFamily="50" charset="-128"/>
              </a:rPr>
              <a:t>、</a:t>
            </a:r>
            <a:r>
              <a:rPr lang="ja-JP" altLang="en-US" sz="3200" dirty="0" smtClean="0">
                <a:latin typeface="メイリオ" panose="020B0604030504040204" pitchFamily="50" charset="-128"/>
                <a:ea typeface="メイリオ" panose="020B0604030504040204" pitchFamily="50" charset="-128"/>
              </a:rPr>
              <a:t>開発者</a:t>
            </a:r>
            <a:r>
              <a:rPr lang="ja-JP" altLang="en-US" sz="3200" dirty="0">
                <a:latin typeface="メイリオ" panose="020B0604030504040204" pitchFamily="50" charset="-128"/>
                <a:ea typeface="メイリオ" panose="020B0604030504040204" pitchFamily="50" charset="-128"/>
              </a:rPr>
              <a:t>の実装コストを削減し短期間でテストコードを作成できる</a:t>
            </a:r>
          </a:p>
        </p:txBody>
      </p:sp>
      <p:sp>
        <p:nvSpPr>
          <p:cNvPr id="12" name="テキスト ボックス 11"/>
          <p:cNvSpPr txBox="1"/>
          <p:nvPr/>
        </p:nvSpPr>
        <p:spPr>
          <a:xfrm>
            <a:off x="8671593" y="3549287"/>
            <a:ext cx="2286000" cy="707886"/>
          </a:xfrm>
          <a:prstGeom prst="rect">
            <a:avLst/>
          </a:prstGeom>
          <a:noFill/>
        </p:spPr>
        <p:txBody>
          <a:bodyPr wrap="square" rtlCol="0">
            <a:spAutoFit/>
          </a:bodyPr>
          <a:lstStyle/>
          <a:p>
            <a:r>
              <a:rPr lang="en-US" altLang="ja-JP" sz="4000" b="1" dirty="0" smtClean="0"/>
              <a:t>Grafter</a:t>
            </a:r>
            <a:endParaRPr kumimoji="1" lang="ja-JP" altLang="en-US" sz="4000" b="1" dirty="0"/>
          </a:p>
        </p:txBody>
      </p:sp>
    </p:spTree>
    <p:extLst>
      <p:ext uri="{BB962C8B-B14F-4D97-AF65-F5344CB8AC3E}">
        <p14:creationId xmlns:p14="http://schemas.microsoft.com/office/powerpoint/2010/main" val="220992910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テスト</a:t>
            </a:r>
            <a:r>
              <a:rPr kumimoji="1" lang="ja-JP" altLang="en-US" dirty="0" smtClean="0"/>
              <a:t>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715846" y="1750092"/>
            <a:ext cx="6775940" cy="830997"/>
          </a:xfrm>
          <a:prstGeom prst="rect">
            <a:avLst/>
          </a:prstGeom>
          <a:noFill/>
        </p:spPr>
        <p:txBody>
          <a:bodyPr wrap="square" rtlCol="0">
            <a:spAutoFit/>
          </a:bodyPr>
          <a:lstStyle/>
          <a:p>
            <a:r>
              <a:rPr lang="ja-JP" altLang="en-US" sz="2400" b="1" dirty="0" smtClean="0">
                <a:latin typeface="メイリオ" panose="020B0604030504040204" pitchFamily="50" charset="-128"/>
                <a:ea typeface="メイリオ" panose="020B0604030504040204" pitchFamily="50" charset="-128"/>
              </a:rPr>
              <a:t>ソースコードデータベースに格納されている</a:t>
            </a:r>
            <a:r>
              <a:rPr lang="en-US" altLang="ja-JP" sz="2400" b="1" dirty="0" smtClean="0">
                <a:latin typeface="メイリオ" panose="020B0604030504040204" pitchFamily="50" charset="-128"/>
                <a:ea typeface="メイリオ" panose="020B0604030504040204" pitchFamily="50" charset="-128"/>
              </a:rPr>
              <a:t/>
            </a:r>
            <a:br>
              <a:rPr lang="en-US" altLang="ja-JP" sz="2400" b="1" dirty="0" smtClean="0">
                <a:latin typeface="メイリオ" panose="020B0604030504040204" pitchFamily="50" charset="-128"/>
                <a:ea typeface="メイリオ" panose="020B0604030504040204" pitchFamily="50" charset="-128"/>
              </a:rPr>
            </a:br>
            <a:r>
              <a:rPr lang="ja-JP" altLang="en-US" sz="2400" b="1" dirty="0" smtClean="0">
                <a:latin typeface="メイリオ" panose="020B0604030504040204" pitchFamily="50" charset="-128"/>
                <a:ea typeface="メイリオ" panose="020B0604030504040204" pitchFamily="50" charset="-128"/>
              </a:rPr>
              <a:t>プロダクションコードに対応するテストコード</a:t>
            </a:r>
            <a:endParaRPr lang="ja-JP" altLang="en-US" sz="24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2094524" y="3043705"/>
            <a:ext cx="8018584" cy="2308324"/>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再利用対象のテストコードとして</a:t>
            </a:r>
            <a:r>
              <a:rPr lang="ja-JP" altLang="en-US" sz="2400" dirty="0">
                <a:latin typeface="メイリオ" panose="020B0604030504040204" pitchFamily="50" charset="-128"/>
                <a:ea typeface="メイリオ" panose="020B0604030504040204" pitchFamily="50" charset="-128"/>
              </a:rPr>
              <a:t>相応</a:t>
            </a:r>
            <a:r>
              <a:rPr lang="ja-JP" altLang="en-US" sz="2400" dirty="0" smtClean="0">
                <a:latin typeface="メイリオ" panose="020B0604030504040204" pitchFamily="50" charset="-128"/>
                <a:ea typeface="メイリオ" panose="020B0604030504040204" pitchFamily="50" charset="-128"/>
              </a:rPr>
              <a:t>しくない、以下のテストスメルを含むテストコードは</a:t>
            </a:r>
            <a:r>
              <a:rPr lang="en-US" altLang="ja-JP" sz="2400" dirty="0" smtClean="0">
                <a:latin typeface="メイリオ" panose="020B0604030504040204" pitchFamily="50" charset="-128"/>
                <a:ea typeface="メイリオ" panose="020B0604030504040204" pitchFamily="50" charset="-128"/>
              </a:rPr>
              <a:t>TDB</a:t>
            </a:r>
            <a:r>
              <a:rPr lang="ja-JP" altLang="en-US" sz="2400" dirty="0" smtClean="0">
                <a:latin typeface="メイリオ" panose="020B0604030504040204" pitchFamily="50" charset="-128"/>
                <a:ea typeface="メイリオ" panose="020B0604030504040204" pitchFamily="50" charset="-128"/>
              </a:rPr>
              <a:t>から除去される</a:t>
            </a:r>
            <a:endParaRPr lang="en-US" altLang="ja-JP" sz="2400" dirty="0" smtClean="0">
              <a:latin typeface="メイリオ" panose="020B0604030504040204" pitchFamily="50" charset="-128"/>
              <a:ea typeface="メイリオ" panose="020B0604030504040204" pitchFamily="50" charset="-128"/>
            </a:endParaRP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Empty Test</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Ignored Test</a:t>
            </a: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Redundant Assertion</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Unknown Test	</a:t>
            </a:r>
            <a:endParaRPr kumimoji="1" lang="en-US" altLang="ja-JP" sz="2400"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039075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en-US" altLang="ja-JP" dirty="0" err="1" smtClean="0"/>
              <a:t>EvoSuite</a:t>
            </a:r>
            <a:endParaRPr kumimoji="1" lang="ja-JP" altLang="en-US" dirty="0"/>
          </a:p>
        </p:txBody>
      </p:sp>
      <p:sp>
        <p:nvSpPr>
          <p:cNvPr id="4" name="正方形/長方形 3"/>
          <p:cNvSpPr/>
          <p:nvPr/>
        </p:nvSpPr>
        <p:spPr>
          <a:xfrm>
            <a:off x="1041401" y="2938952"/>
            <a:ext cx="3525396" cy="347787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200" dirty="0" smtClean="0">
                <a:latin typeface="Consolas" panose="020B0609020204030204" pitchFamily="49" charset="0"/>
                <a:ea typeface="MS UI Gothic" panose="020B0600070205080204" pitchFamily="50" charset="-128"/>
              </a:rPr>
              <a:t>public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testme</a:t>
            </a:r>
            <a:r>
              <a:rPr lang="en-US" altLang="ja-JP" sz="2200" dirty="0" smtClean="0">
                <a:latin typeface="Consolas" panose="020B0609020204030204" pitchFamily="49" charset="0"/>
                <a:ea typeface="MS UI Gothic" panose="020B0600070205080204" pitchFamily="50" charset="-128"/>
              </a:rPr>
              <a:t>(</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x,int</a:t>
            </a:r>
            <a:r>
              <a:rPr lang="en-US" altLang="ja-JP" sz="2200" dirty="0" smtClean="0">
                <a:latin typeface="Consolas" panose="020B0609020204030204" pitchFamily="49" charset="0"/>
                <a:ea typeface="MS UI Gothic" panose="020B0600070205080204" pitchFamily="50" charset="-128"/>
              </a:rPr>
              <a:t> y)</a:t>
            </a:r>
          </a:p>
          <a:p>
            <a:r>
              <a:rPr lang="en-US" altLang="ja-JP" sz="2200" dirty="0" smtClean="0">
                <a:latin typeface="Consolas" panose="020B0609020204030204" pitchFamily="49" charset="0"/>
                <a:ea typeface="MS UI Gothic" panose="020B0600070205080204" pitchFamily="50" charset="-128"/>
              </a:rPr>
              <a:t>{</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z = y*2;</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if(x != z){</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10;</a:t>
            </a:r>
          </a:p>
          <a:p>
            <a:r>
              <a:rPr lang="en-US" altLang="ja-JP" sz="2200" dirty="0" smtClean="0">
                <a:latin typeface="Consolas" panose="020B0609020204030204" pitchFamily="49" charset="0"/>
                <a:ea typeface="MS UI Gothic" panose="020B0600070205080204" pitchFamily="50" charset="-128"/>
              </a:rPr>
              <a:t>   }else{</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20;</a:t>
            </a:r>
          </a:p>
          <a:p>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a:t>
            </a:r>
          </a:p>
        </p:txBody>
      </p:sp>
      <p:sp>
        <p:nvSpPr>
          <p:cNvPr id="5" name="テキスト ボックス 4"/>
          <p:cNvSpPr txBox="1"/>
          <p:nvPr/>
        </p:nvSpPr>
        <p:spPr>
          <a:xfrm>
            <a:off x="7409783" y="2642906"/>
            <a:ext cx="1995714"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(1)x = x0,y = y0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6" name="テキスト ボックス 5"/>
          <p:cNvSpPr txBox="1"/>
          <p:nvPr/>
        </p:nvSpPr>
        <p:spPr>
          <a:xfrm>
            <a:off x="7409781" y="3304561"/>
            <a:ext cx="1995716"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(2)z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7" name="ひし形 6"/>
          <p:cNvSpPr/>
          <p:nvPr/>
        </p:nvSpPr>
        <p:spPr>
          <a:xfrm>
            <a:off x="6696767" y="3923454"/>
            <a:ext cx="3421744" cy="661655"/>
          </a:xfrm>
          <a:prstGeom prst="diamond">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200" dirty="0" smtClean="0">
                <a:latin typeface="ＭＳ Ｐゴシック" panose="020B0600070205080204" pitchFamily="50" charset="-128"/>
                <a:ea typeface="ＭＳ Ｐゴシック" panose="020B0600070205080204" pitchFamily="50" charset="-128"/>
              </a:rPr>
              <a:t>(3)x0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8" name="テキスト ボックス 7"/>
          <p:cNvSpPr txBox="1"/>
          <p:nvPr/>
        </p:nvSpPr>
        <p:spPr>
          <a:xfrm>
            <a:off x="6502635" y="4773115"/>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(4)return 10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9" name="テキスト ボックス 8"/>
          <p:cNvSpPr txBox="1"/>
          <p:nvPr/>
        </p:nvSpPr>
        <p:spPr>
          <a:xfrm>
            <a:off x="8741463" y="4770671"/>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(5)return 20</a:t>
            </a:r>
            <a:endParaRPr kumimoji="1" lang="ja-JP" altLang="en-US" sz="2200" dirty="0">
              <a:latin typeface="ＭＳ Ｐゴシック" panose="020B0600070205080204" pitchFamily="50" charset="-128"/>
              <a:ea typeface="ＭＳ Ｐゴシック" panose="020B0600070205080204" pitchFamily="50" charset="-128"/>
            </a:endParaRPr>
          </a:p>
        </p:txBody>
      </p:sp>
      <p:cxnSp>
        <p:nvCxnSpPr>
          <p:cNvPr id="10" name="直線矢印コネクタ 9"/>
          <p:cNvCxnSpPr>
            <a:stCxn id="5" idx="2"/>
            <a:endCxn id="6" idx="0"/>
          </p:cNvCxnSpPr>
          <p:nvPr/>
        </p:nvCxnSpPr>
        <p:spPr>
          <a:xfrm flipH="1">
            <a:off x="8407639" y="3073793"/>
            <a:ext cx="1" cy="230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a:stCxn id="6" idx="2"/>
            <a:endCxn id="7" idx="0"/>
          </p:cNvCxnSpPr>
          <p:nvPr/>
        </p:nvCxnSpPr>
        <p:spPr>
          <a:xfrm>
            <a:off x="8407639" y="3735448"/>
            <a:ext cx="0"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7" idx="2"/>
            <a:endCxn id="8" idx="0"/>
          </p:cNvCxnSpPr>
          <p:nvPr/>
        </p:nvCxnSpPr>
        <p:spPr>
          <a:xfrm flipH="1">
            <a:off x="7333580" y="4585109"/>
            <a:ext cx="1074059"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2"/>
            <a:endCxn id="9" idx="0"/>
          </p:cNvCxnSpPr>
          <p:nvPr/>
        </p:nvCxnSpPr>
        <p:spPr>
          <a:xfrm>
            <a:off x="8407639" y="4585109"/>
            <a:ext cx="1164769" cy="1855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右矢印 13"/>
          <p:cNvSpPr/>
          <p:nvPr/>
        </p:nvSpPr>
        <p:spPr>
          <a:xfrm>
            <a:off x="5248283" y="4119897"/>
            <a:ext cx="711200" cy="7172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5" name="表 14"/>
          <p:cNvGraphicFramePr>
            <a:graphicFrameLocks noGrp="1"/>
          </p:cNvGraphicFramePr>
          <p:nvPr>
            <p:extLst>
              <p:ext uri="{D42A27DB-BD31-4B8C-83A1-F6EECF244321}">
                <p14:modId xmlns:p14="http://schemas.microsoft.com/office/powerpoint/2010/main" val="734877144"/>
              </p:ext>
            </p:extLst>
          </p:nvPr>
        </p:nvGraphicFramePr>
        <p:xfrm>
          <a:off x="5513483" y="5387120"/>
          <a:ext cx="5788312" cy="1188720"/>
        </p:xfrm>
        <a:graphic>
          <a:graphicData uri="http://schemas.openxmlformats.org/drawingml/2006/table">
            <a:tbl>
              <a:tblPr firstRow="1" bandRow="1">
                <a:tableStyleId>{5940675A-B579-460E-94D1-54222C63F5DA}</a:tableStyleId>
              </a:tblPr>
              <a:tblGrid>
                <a:gridCol w="1283243">
                  <a:extLst>
                    <a:ext uri="{9D8B030D-6E8A-4147-A177-3AD203B41FA5}">
                      <a16:colId xmlns:a16="http://schemas.microsoft.com/office/drawing/2014/main" val="2624989235"/>
                    </a:ext>
                  </a:extLst>
                </a:gridCol>
                <a:gridCol w="2024927">
                  <a:extLst>
                    <a:ext uri="{9D8B030D-6E8A-4147-A177-3AD203B41FA5}">
                      <a16:colId xmlns:a16="http://schemas.microsoft.com/office/drawing/2014/main" val="4254623167"/>
                    </a:ext>
                  </a:extLst>
                </a:gridCol>
                <a:gridCol w="2480142">
                  <a:extLst>
                    <a:ext uri="{9D8B030D-6E8A-4147-A177-3AD203B41FA5}">
                      <a16:colId xmlns:a16="http://schemas.microsoft.com/office/drawing/2014/main" val="1528898293"/>
                    </a:ext>
                  </a:extLst>
                </a:gridCol>
              </a:tblGrid>
              <a:tr h="370840">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パス番号</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パス条件</a:t>
                      </a:r>
                      <a:endParaRPr kumimoji="1" lang="en-US" altLang="ja-JP"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03036493"/>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en-US" altLang="ja-JP" sz="2000" baseline="0" dirty="0" smtClean="0">
                          <a:latin typeface="メイリオ" panose="020B0604030504040204" pitchFamily="50" charset="-128"/>
                          <a:ea typeface="メイリオ" panose="020B0604030504040204" pitchFamily="50" charset="-128"/>
                        </a:rPr>
                        <a:t> 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 (2), (3), (4)</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31458201"/>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ja-JP" altLang="en-US" sz="2000" baseline="0" dirty="0" smtClean="0">
                          <a:latin typeface="メイリオ" panose="020B0604030504040204" pitchFamily="50" charset="-128"/>
                          <a:ea typeface="メイリオ" panose="020B0604030504040204" pitchFamily="50" charset="-128"/>
                        </a:rPr>
                        <a:t> </a:t>
                      </a:r>
                      <a:r>
                        <a:rPr kumimoji="1" lang="en-US" altLang="ja-JP" sz="2000" dirty="0" smtClean="0">
                          <a:latin typeface="メイリオ" panose="020B0604030504040204" pitchFamily="50" charset="-128"/>
                          <a:ea typeface="メイリオ" panose="020B0604030504040204" pitchFamily="50" charset="-128"/>
                        </a:rPr>
                        <a:t>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000" dirty="0" smtClean="0">
                          <a:latin typeface="メイリオ" panose="020B0604030504040204" pitchFamily="50" charset="-128"/>
                          <a:ea typeface="メイリオ" panose="020B0604030504040204" pitchFamily="50" charset="-128"/>
                        </a:rPr>
                        <a:t>(1), (2), (3), (5)</a:t>
                      </a:r>
                      <a:endParaRPr kumimoji="1" lang="ja-JP" altLang="en-US" sz="20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195498192"/>
                  </a:ext>
                </a:extLst>
              </a:tr>
            </a:tbl>
          </a:graphicData>
        </a:graphic>
      </p:graphicFrame>
      <p:sp>
        <p:nvSpPr>
          <p:cNvPr id="16" name="正方形/長方形 15"/>
          <p:cNvSpPr/>
          <p:nvPr/>
        </p:nvSpPr>
        <p:spPr>
          <a:xfrm>
            <a:off x="1066503" y="1210499"/>
            <a:ext cx="10017209" cy="1243011"/>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対象コードを静的解析</a:t>
            </a:r>
            <a:r>
              <a:rPr lang="ja-JP" altLang="en-US" sz="2400" dirty="0" smtClean="0">
                <a:latin typeface="メイリオ" panose="020B0604030504040204" pitchFamily="50" charset="-128"/>
                <a:ea typeface="メイリオ" panose="020B0604030504040204" pitchFamily="50" charset="-128"/>
              </a:rPr>
              <a:t>し，</a:t>
            </a:r>
            <a:r>
              <a:rPr lang="ja-JP" altLang="en-US" sz="2400" dirty="0">
                <a:latin typeface="メイリオ" panose="020B0604030504040204" pitchFamily="50" charset="-128"/>
                <a:ea typeface="メイリオ" panose="020B0604030504040204" pitchFamily="50" charset="-128"/>
              </a:rPr>
              <a:t>プログラムを記号値で表現する</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コード上のそれぞれのパスに対応する条件を抽出</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パスごとにパスを通るよう</a:t>
            </a:r>
            <a:r>
              <a:rPr lang="ja-JP" altLang="en-US" sz="2400" dirty="0" smtClean="0">
                <a:latin typeface="メイリオ" panose="020B0604030504040204" pitchFamily="50" charset="-128"/>
                <a:ea typeface="メイリオ" panose="020B0604030504040204" pitchFamily="50" charset="-128"/>
              </a:rPr>
              <a:t>な条件</a:t>
            </a:r>
            <a:r>
              <a:rPr lang="ja-JP" altLang="en-US" sz="2400" dirty="0">
                <a:latin typeface="メイリオ" panose="020B0604030504040204" pitchFamily="50" charset="-128"/>
                <a:ea typeface="メイリオ" panose="020B0604030504040204" pitchFamily="50" charset="-128"/>
              </a:rPr>
              <a:t>を</a:t>
            </a:r>
            <a:r>
              <a:rPr lang="ja-JP" altLang="en-US" sz="2400" dirty="0" smtClean="0">
                <a:latin typeface="メイリオ" panose="020B0604030504040204" pitchFamily="50" charset="-128"/>
                <a:ea typeface="メイリオ" panose="020B0604030504040204" pitchFamily="50" charset="-128"/>
              </a:rPr>
              <a:t>集め，条件を満たす具体値を生成</a:t>
            </a:r>
            <a:endParaRPr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658417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lang="en-US" altLang="ja-JP" dirty="0"/>
              <a:t>RQ1</a:t>
            </a:r>
            <a:r>
              <a:rPr lang="ja-JP" altLang="en-US" dirty="0"/>
              <a:t>から、単純な構造のプログラムのテストコードを作成する場合、</a:t>
            </a:r>
            <a:r>
              <a:rPr lang="en-US" altLang="ja-JP" dirty="0" err="1"/>
              <a:t>SuiteRec</a:t>
            </a:r>
            <a:r>
              <a:rPr lang="ja-JP" altLang="en-US" dirty="0"/>
              <a:t>の利用の有無でカバレッジに差が</a:t>
            </a:r>
            <a:r>
              <a:rPr lang="ja-JP" altLang="en-US" dirty="0" smtClean="0"/>
              <a:t>ない</a:t>
            </a:r>
            <a:endParaRPr lang="en-US" altLang="ja-JP" dirty="0"/>
          </a:p>
          <a:p>
            <a:endParaRPr kumimoji="1" lang="en-US" altLang="ja-JP" dirty="0" smtClean="0"/>
          </a:p>
          <a:p>
            <a:r>
              <a:rPr lang="en-US" altLang="ja-JP" dirty="0"/>
              <a:t>RQ2</a:t>
            </a:r>
            <a:r>
              <a:rPr lang="ja-JP" altLang="en-US" dirty="0"/>
              <a:t>から、</a:t>
            </a:r>
            <a:r>
              <a:rPr lang="en-US" altLang="ja-JP" dirty="0" err="1"/>
              <a:t>SuiteRec</a:t>
            </a:r>
            <a:r>
              <a:rPr lang="ja-JP" altLang="en-US" dirty="0"/>
              <a:t>を利用せずにテストコード作成した方が、開発時間を節約</a:t>
            </a:r>
            <a:r>
              <a:rPr lang="ja-JP" altLang="en-US" dirty="0" smtClean="0"/>
              <a:t>できる</a:t>
            </a:r>
            <a:endParaRPr lang="en-US" altLang="ja-JP" dirty="0" smtClean="0"/>
          </a:p>
          <a:p>
            <a:endParaRPr lang="en-US" altLang="ja-JP" dirty="0"/>
          </a:p>
          <a:p>
            <a:r>
              <a:rPr lang="ja-JP" altLang="en-US" dirty="0" smtClean="0"/>
              <a:t>複雑な構造のプログラムのテストコードを作成する場合、</a:t>
            </a:r>
            <a:r>
              <a:rPr lang="en-US" altLang="ja-JP" dirty="0" err="1" smtClean="0"/>
              <a:t>SuiteRec</a:t>
            </a:r>
            <a:r>
              <a:rPr lang="ja-JP" altLang="en-US" dirty="0" smtClean="0"/>
              <a:t>を使用するとカバレッジ</a:t>
            </a:r>
            <a:r>
              <a:rPr lang="en-US" altLang="ja-JP" dirty="0" smtClean="0"/>
              <a:t>(C1)</a:t>
            </a:r>
            <a:r>
              <a:rPr lang="ja-JP" altLang="en-US" dirty="0" smtClean="0"/>
              <a:t>を向上することができる</a:t>
            </a:r>
            <a:endParaRPr lang="en-US" altLang="ja-JP" dirty="0"/>
          </a:p>
          <a:p>
            <a:endParaRPr kumimoji="1" lang="ja-JP" altLang="en-US" dirty="0"/>
          </a:p>
        </p:txBody>
      </p:sp>
      <p:sp>
        <p:nvSpPr>
          <p:cNvPr id="3" name="タイトル 2"/>
          <p:cNvSpPr>
            <a:spLocks noGrp="1"/>
          </p:cNvSpPr>
          <p:nvPr>
            <p:ph type="title"/>
          </p:nvPr>
        </p:nvSpPr>
        <p:spPr/>
        <p:txBody>
          <a:bodyPr/>
          <a:lstStyle/>
          <a:p>
            <a:r>
              <a:rPr kumimoji="1" lang="ja-JP" altLang="en-US" dirty="0" smtClean="0"/>
              <a:t>議論</a:t>
            </a:r>
            <a:endParaRPr kumimoji="1" lang="ja-JP" altLang="en-US" dirty="0"/>
          </a:p>
        </p:txBody>
      </p:sp>
      <p:sp>
        <p:nvSpPr>
          <p:cNvPr id="4" name="二等辺三角形 3"/>
          <p:cNvSpPr/>
          <p:nvPr/>
        </p:nvSpPr>
        <p:spPr>
          <a:xfrm rot="10800000">
            <a:off x="3733537" y="2704924"/>
            <a:ext cx="4724926" cy="368475"/>
          </a:xfrm>
          <a:prstGeom prst="triangl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575570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関連研究</a:t>
            </a:r>
            <a:endParaRPr kumimoji="1" lang="ja-JP" altLang="en-US" dirty="0"/>
          </a:p>
        </p:txBody>
      </p:sp>
      <p:sp>
        <p:nvSpPr>
          <p:cNvPr id="4" name="コンテンツ プレースホルダー 2"/>
          <p:cNvSpPr>
            <a:spLocks noGrp="1"/>
          </p:cNvSpPr>
          <p:nvPr>
            <p:ph idx="1"/>
          </p:nvPr>
        </p:nvSpPr>
        <p:spPr>
          <a:xfrm>
            <a:off x="838200" y="1281618"/>
            <a:ext cx="10515600" cy="4351338"/>
          </a:xfrm>
        </p:spPr>
        <p:txBody>
          <a:bodyPr/>
          <a:lstStyle/>
          <a:p>
            <a:pPr>
              <a:buClr>
                <a:schemeClr val="tx2"/>
              </a:buClr>
            </a:pPr>
            <a:r>
              <a:rPr kumimoji="1" lang="ja-JP" altLang="en-US" dirty="0" smtClean="0"/>
              <a:t>類似コード間のテスト再利用</a:t>
            </a:r>
            <a:endParaRPr kumimoji="1" lang="en-US" altLang="ja-JP" dirty="0" smtClean="0"/>
          </a:p>
          <a:p>
            <a:pPr lvl="1">
              <a:buClr>
                <a:schemeClr val="tx2"/>
              </a:buClr>
            </a:pPr>
            <a:r>
              <a:rPr lang="en-US" altLang="ja-JP" dirty="0"/>
              <a:t>Zhang[1]</a:t>
            </a:r>
            <a:r>
              <a:rPr lang="ja-JP" altLang="en-US" dirty="0" smtClean="0"/>
              <a:t>らは、クローンペア間</a:t>
            </a:r>
            <a:r>
              <a:rPr lang="ja-JP" altLang="en-US" dirty="0"/>
              <a:t>でコードを移植を</a:t>
            </a:r>
            <a:r>
              <a:rPr lang="ja-JP" altLang="en-US" dirty="0" smtClean="0"/>
              <a:t>行い、移植前</a:t>
            </a:r>
            <a:r>
              <a:rPr lang="ja-JP" altLang="en-US" dirty="0"/>
              <a:t>と移植後のテスト結果を比較しその情報を基にテストを再利用するツール</a:t>
            </a:r>
            <a:r>
              <a:rPr lang="en-US" altLang="ja-JP" dirty="0"/>
              <a:t>Grafter</a:t>
            </a:r>
            <a:r>
              <a:rPr lang="ja-JP" altLang="en-US" dirty="0"/>
              <a:t>を提案</a:t>
            </a:r>
            <a:r>
              <a:rPr lang="ja-JP" altLang="en-US" dirty="0" smtClean="0"/>
              <a:t>した</a:t>
            </a:r>
            <a:endParaRPr lang="en-US" altLang="ja-JP" dirty="0" smtClean="0"/>
          </a:p>
          <a:p>
            <a:pPr lvl="1">
              <a:buClr>
                <a:schemeClr val="tx2"/>
              </a:buClr>
            </a:pPr>
            <a:endParaRPr lang="en-US" altLang="ja-JP" sz="1000" dirty="0" smtClean="0"/>
          </a:p>
          <a:p>
            <a:pPr lvl="1">
              <a:buClr>
                <a:schemeClr val="tx2"/>
              </a:buClr>
            </a:pPr>
            <a:r>
              <a:rPr lang="en-US" altLang="ja-JP" dirty="0" err="1"/>
              <a:t>Soha</a:t>
            </a:r>
            <a:r>
              <a:rPr lang="ja-JP" altLang="en-US" dirty="0" smtClean="0"/>
              <a:t>ら</a:t>
            </a:r>
            <a:r>
              <a:rPr lang="en-US" altLang="ja-JP" dirty="0" smtClean="0"/>
              <a:t>[2]</a:t>
            </a:r>
            <a:r>
              <a:rPr lang="ja-JP" altLang="en-US" dirty="0" smtClean="0"/>
              <a:t>は</a:t>
            </a:r>
            <a:r>
              <a:rPr lang="ja-JP" altLang="en-US" dirty="0"/>
              <a:t>、</a:t>
            </a:r>
            <a:r>
              <a:rPr lang="ja-JP" altLang="en-US" dirty="0" smtClean="0"/>
              <a:t>開発者が詳細な再利用計画を決めることで、コード片</a:t>
            </a:r>
            <a:r>
              <a:rPr lang="ja-JP" altLang="en-US" dirty="0"/>
              <a:t>を再利用</a:t>
            </a:r>
            <a:r>
              <a:rPr lang="ja-JP" altLang="en-US" dirty="0" smtClean="0"/>
              <a:t>する際に</a:t>
            </a:r>
            <a:r>
              <a:rPr lang="ja-JP" altLang="en-US" dirty="0"/>
              <a:t>、</a:t>
            </a:r>
            <a:r>
              <a:rPr lang="ja-JP" altLang="en-US" dirty="0" smtClean="0"/>
              <a:t>テストスイート</a:t>
            </a:r>
            <a:r>
              <a:rPr lang="ja-JP" altLang="en-US" dirty="0"/>
              <a:t>の関連部分を半自動で再利用および変換を行うツール</a:t>
            </a:r>
            <a:r>
              <a:rPr lang="en-US" altLang="ja-JP" dirty="0"/>
              <a:t>Skipper</a:t>
            </a:r>
            <a:r>
              <a:rPr lang="ja-JP" altLang="en-US" dirty="0"/>
              <a:t>を提案</a:t>
            </a:r>
            <a:r>
              <a:rPr lang="ja-JP" altLang="en-US" dirty="0" smtClean="0"/>
              <a:t>した</a:t>
            </a:r>
            <a:endParaRPr kumimoji="1" lang="en-US" altLang="ja-JP" dirty="0" smtClean="0"/>
          </a:p>
          <a:p>
            <a:pPr lvl="1"/>
            <a:endParaRPr kumimoji="1" lang="ja-JP" altLang="en-US" dirty="0"/>
          </a:p>
        </p:txBody>
      </p:sp>
      <p:sp>
        <p:nvSpPr>
          <p:cNvPr id="5" name="角丸四角形 4"/>
          <p:cNvSpPr/>
          <p:nvPr/>
        </p:nvSpPr>
        <p:spPr>
          <a:xfrm>
            <a:off x="1440089" y="4275992"/>
            <a:ext cx="9311822" cy="143186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は，既存ツールと</a:t>
            </a:r>
            <a:r>
              <a:rPr lang="en-US" altLang="ja-JP" sz="2400" dirty="0" smtClean="0">
                <a:latin typeface="メイリオ" panose="020B0604030504040204" pitchFamily="50" charset="-128"/>
                <a:ea typeface="メイリオ" panose="020B0604030504040204" pitchFamily="50" charset="-128"/>
              </a:rPr>
              <a:t>2</a:t>
            </a:r>
            <a:r>
              <a:rPr lang="ja-JP" altLang="en-US" sz="2400" dirty="0" err="1" smtClean="0">
                <a:latin typeface="メイリオ" panose="020B0604030504040204" pitchFamily="50" charset="-128"/>
                <a:ea typeface="メイリオ" panose="020B0604030504040204" pitchFamily="50" charset="-128"/>
              </a:rPr>
              <a:t>つの</a:t>
            </a:r>
            <a:r>
              <a:rPr lang="ja-JP" altLang="en-US" sz="2400" dirty="0" smtClean="0">
                <a:latin typeface="メイリオ" panose="020B0604030504040204" pitchFamily="50" charset="-128"/>
                <a:ea typeface="メイリオ" panose="020B0604030504040204" pitchFamily="50" charset="-128"/>
              </a:rPr>
              <a:t>視点で異なる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OSS</a:t>
            </a:r>
            <a:r>
              <a:rPr lang="ja-JP" altLang="en-US" sz="2400" dirty="0" smtClean="0">
                <a:latin typeface="メイリオ" panose="020B0604030504040204" pitchFamily="50" charset="-128"/>
                <a:ea typeface="メイリオ" panose="020B0604030504040204" pitchFamily="50" charset="-128"/>
              </a:rPr>
              <a:t>上からテストコードを検出することができる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ja-JP" altLang="en-US" sz="2400" dirty="0" smtClean="0">
                <a:latin typeface="メイリオ" panose="020B0604030504040204" pitchFamily="50" charset="-128"/>
                <a:ea typeface="メイリオ" panose="020B0604030504040204" pitchFamily="50" charset="-128"/>
              </a:rPr>
              <a:t>クローンペア間のテスト再利用計画は開発者に委ねていること</a:t>
            </a:r>
            <a:endParaRPr lang="ja-JP" altLang="en-US" sz="2400" dirty="0">
              <a:latin typeface="メイリオ" panose="020B0604030504040204" pitchFamily="50" charset="-128"/>
              <a:ea typeface="メイリオ" panose="020B0604030504040204" pitchFamily="50" charset="-128"/>
            </a:endParaRPr>
          </a:p>
        </p:txBody>
      </p:sp>
      <p:sp>
        <p:nvSpPr>
          <p:cNvPr id="7" name="Rectangle 4"/>
          <p:cNvSpPr>
            <a:spLocks noChangeArrowheads="1"/>
          </p:cNvSpPr>
          <p:nvPr/>
        </p:nvSpPr>
        <p:spPr bwMode="auto">
          <a:xfrm>
            <a:off x="221598" y="6069745"/>
            <a:ext cx="1093958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[8] T</a:t>
            </a:r>
            <a:r>
              <a:rPr lang="en-US" altLang="ja-JP" sz="1200" dirty="0">
                <a:solidFill>
                  <a:schemeClr val="tx2"/>
                </a:solidFill>
              </a:rPr>
              <a:t>. Zhang and M. Kim. Automated transplantation and diﬀerential testing for clones. Proc. of </a:t>
            </a:r>
            <a:r>
              <a:rPr lang="en-US" altLang="ja-JP" sz="1200" dirty="0" smtClean="0">
                <a:solidFill>
                  <a:schemeClr val="tx2"/>
                </a:solidFill>
              </a:rPr>
              <a:t>ICSE, </a:t>
            </a:r>
            <a:r>
              <a:rPr lang="en-US" altLang="ja-JP" sz="1200" dirty="0">
                <a:solidFill>
                  <a:schemeClr val="tx2"/>
                </a:solidFill>
              </a:rPr>
              <a:t>pages 665–676, 2017</a:t>
            </a:r>
            <a:r>
              <a:rPr lang="en-US" altLang="ja-JP" sz="1200" dirty="0" smtClean="0">
                <a:solidFill>
                  <a:schemeClr val="tx2"/>
                </a:solidFill>
              </a:rPr>
              <a:t>.</a:t>
            </a:r>
          </a:p>
          <a:p>
            <a:pPr>
              <a:defRPr/>
            </a:pPr>
            <a:r>
              <a:rPr lang="en-US" altLang="ja-JP" sz="1200" dirty="0" smtClean="0">
                <a:solidFill>
                  <a:schemeClr val="tx2"/>
                </a:solidFill>
              </a:rPr>
              <a:t>[9] </a:t>
            </a:r>
            <a:r>
              <a:rPr lang="en-US" altLang="ja-JP" sz="1200" dirty="0">
                <a:solidFill>
                  <a:schemeClr val="tx2"/>
                </a:solidFill>
              </a:rPr>
              <a:t>S. </a:t>
            </a:r>
            <a:r>
              <a:rPr lang="en-US" altLang="ja-JP" sz="1200" dirty="0" err="1">
                <a:solidFill>
                  <a:schemeClr val="tx2"/>
                </a:solidFill>
              </a:rPr>
              <a:t>Makady</a:t>
            </a:r>
            <a:r>
              <a:rPr lang="en-US" altLang="ja-JP" sz="1200" dirty="0">
                <a:solidFill>
                  <a:schemeClr val="tx2"/>
                </a:solidFill>
              </a:rPr>
              <a:t> and R. Walker. Validating pragmatic reuse tasks by leveraging existing test suites. Software: Practice and Experience, 43:1039–1070, 2013</a:t>
            </a:r>
            <a:r>
              <a:rPr lang="en-US" altLang="ja-JP" sz="1200" dirty="0" smtClean="0">
                <a:solidFill>
                  <a:schemeClr val="tx2"/>
                </a:solidFill>
              </a:rPr>
              <a:t>.</a:t>
            </a:r>
            <a:endParaRPr lang="en-US" altLang="ja-JP" sz="1200" dirty="0">
              <a:solidFill>
                <a:schemeClr val="tx2"/>
              </a:solidFill>
            </a:endParaRPr>
          </a:p>
        </p:txBody>
      </p:sp>
    </p:spTree>
    <p:extLst>
      <p:ext uri="{BB962C8B-B14F-4D97-AF65-F5344CB8AC3E}">
        <p14:creationId xmlns:p14="http://schemas.microsoft.com/office/powerpoint/2010/main" val="1371113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870369"/>
          </a:xfrm>
        </p:spPr>
        <p:txBody>
          <a:bodyPr/>
          <a:lstStyle/>
          <a:p>
            <a:r>
              <a:rPr lang="ja-JP" altLang="en-US" dirty="0"/>
              <a:t>テストコードの良くない実装を表す指標</a:t>
            </a:r>
            <a:endParaRPr lang="en-US" altLang="ja-JP" dirty="0"/>
          </a:p>
          <a:p>
            <a:pPr lvl="1"/>
            <a:r>
              <a:rPr lang="ja-JP" altLang="en-US" dirty="0" smtClean="0"/>
              <a:t>自動生成されたテストコードは多くのテストスメルを含む</a:t>
            </a:r>
            <a:r>
              <a:rPr lang="en-US" altLang="ja-JP" dirty="0" smtClean="0"/>
              <a:t>[4]</a:t>
            </a:r>
          </a:p>
          <a:p>
            <a:endParaRPr kumimoji="1" lang="ja-JP" altLang="en-US" dirty="0"/>
          </a:p>
        </p:txBody>
      </p:sp>
      <p:sp>
        <p:nvSpPr>
          <p:cNvPr id="10" name="角丸四角形吹き出し 9"/>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8" name="角丸四角形吹き出し 7"/>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7" name="角丸四角形吹き出し 6"/>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 name="テキスト ボックス 1"/>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239124"/>
            <a:ext cx="6649897" cy="446489"/>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a:solidFill>
                  <a:schemeClr val="tx2"/>
                </a:solidFill>
              </a:rPr>
              <a:t>[4] F. </a:t>
            </a:r>
            <a:r>
              <a:rPr lang="en-US" altLang="ja-JP" sz="1100" dirty="0" err="1">
                <a:solidFill>
                  <a:schemeClr val="tx2"/>
                </a:solidFill>
              </a:rPr>
              <a:t>Palomba</a:t>
            </a:r>
            <a:r>
              <a:rPr lang="en-US" altLang="ja-JP" sz="1100" dirty="0">
                <a:solidFill>
                  <a:schemeClr val="tx2"/>
                </a:solidFill>
              </a:rPr>
              <a:t>, D. D. </a:t>
            </a:r>
            <a:r>
              <a:rPr lang="en-US" altLang="ja-JP" sz="1100" dirty="0" err="1">
                <a:solidFill>
                  <a:schemeClr val="tx2"/>
                </a:solidFill>
              </a:rPr>
              <a:t>Nucci</a:t>
            </a:r>
            <a:r>
              <a:rPr lang="en-US" altLang="ja-JP" sz="1100" dirty="0">
                <a:solidFill>
                  <a:schemeClr val="tx2"/>
                </a:solidFill>
              </a:rPr>
              <a:t>, A. </a:t>
            </a:r>
            <a:r>
              <a:rPr lang="en-US" altLang="ja-JP" sz="1100" dirty="0" err="1">
                <a:solidFill>
                  <a:schemeClr val="tx2"/>
                </a:solidFill>
              </a:rPr>
              <a:t>Panichella</a:t>
            </a:r>
            <a:r>
              <a:rPr lang="en-US" altLang="ja-JP" sz="1100" dirty="0">
                <a:solidFill>
                  <a:schemeClr val="tx2"/>
                </a:solidFill>
              </a:rPr>
              <a:t>, R. </a:t>
            </a:r>
            <a:r>
              <a:rPr lang="en-US" altLang="ja-JP" sz="1100" dirty="0" err="1">
                <a:solidFill>
                  <a:schemeClr val="tx2"/>
                </a:solidFill>
              </a:rPr>
              <a:t>Oliveto</a:t>
            </a:r>
            <a:r>
              <a:rPr lang="en-US" altLang="ja-JP" sz="1100" dirty="0">
                <a:solidFill>
                  <a:schemeClr val="tx2"/>
                </a:solidFill>
              </a:rPr>
              <a:t>, and A. D. Lucia. On the diﬀusion of test smells in automatically generated test code: An empirical </a:t>
            </a:r>
            <a:r>
              <a:rPr lang="en-US" altLang="ja-JP" sz="1100" dirty="0" smtClean="0">
                <a:solidFill>
                  <a:schemeClr val="tx2"/>
                </a:solidFill>
              </a:rPr>
              <a:t>study.</a:t>
            </a:r>
            <a:r>
              <a:rPr lang="ja-JP" altLang="en-US" sz="1100" dirty="0" smtClean="0">
                <a:solidFill>
                  <a:schemeClr val="tx2"/>
                </a:solidFill>
              </a:rPr>
              <a:t> </a:t>
            </a:r>
            <a:r>
              <a:rPr lang="en-US" altLang="ja-JP" sz="1100" dirty="0" smtClean="0">
                <a:solidFill>
                  <a:schemeClr val="tx2"/>
                </a:solidFill>
              </a:rPr>
              <a:t>Pro. </a:t>
            </a:r>
            <a:r>
              <a:rPr lang="en-US" altLang="ja-JP" sz="1100" dirty="0">
                <a:solidFill>
                  <a:schemeClr val="tx2"/>
                </a:solidFill>
              </a:rPr>
              <a:t>of </a:t>
            </a:r>
            <a:r>
              <a:rPr lang="en-US" altLang="ja-JP" sz="1100" dirty="0" smtClean="0">
                <a:solidFill>
                  <a:schemeClr val="tx2"/>
                </a:solidFill>
              </a:rPr>
              <a:t>SBST, </a:t>
            </a:r>
            <a:r>
              <a:rPr lang="en-US" altLang="ja-JP" sz="1100" dirty="0">
                <a:solidFill>
                  <a:schemeClr val="tx2"/>
                </a:solidFill>
              </a:rPr>
              <a:t>pages 5–14, 2016. </a:t>
            </a:r>
            <a:r>
              <a:rPr lang="ja-JP" altLang="en-US" sz="1100" dirty="0" smtClean="0">
                <a:solidFill>
                  <a:schemeClr val="tx2"/>
                </a:solidFill>
              </a:rPr>
              <a:t> </a:t>
            </a:r>
            <a:endParaRPr lang="en-US" altLang="ja-JP" sz="1100" dirty="0">
              <a:solidFill>
                <a:schemeClr val="tx2"/>
              </a:solidFill>
            </a:endParaRPr>
          </a:p>
        </p:txBody>
      </p:sp>
    </p:spTree>
    <p:extLst>
      <p:ext uri="{BB962C8B-B14F-4D97-AF65-F5344CB8AC3E}">
        <p14:creationId xmlns:p14="http://schemas.microsoft.com/office/powerpoint/2010/main" val="13544859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16" name="コンテンツ プレースホルダー 2"/>
          <p:cNvSpPr>
            <a:spLocks noGrp="1"/>
          </p:cNvSpPr>
          <p:nvPr>
            <p:ph idx="1"/>
          </p:nvPr>
        </p:nvSpPr>
        <p:spPr>
          <a:xfrm>
            <a:off x="838200" y="1280720"/>
            <a:ext cx="10611678" cy="1175691"/>
          </a:xfrm>
        </p:spPr>
        <p:txBody>
          <a:bodyPr>
            <a:normAutofit fontScale="92500" lnSpcReduction="10000"/>
          </a:bodyPr>
          <a:lstStyle/>
          <a:p>
            <a:r>
              <a:rPr lang="ja-JP" altLang="en-US" dirty="0" smtClean="0"/>
              <a:t>テストスメル</a:t>
            </a:r>
            <a:r>
              <a:rPr lang="en-US" altLang="ja-JP" dirty="0" smtClean="0"/>
              <a:t>: </a:t>
            </a:r>
            <a:r>
              <a:rPr lang="ja-JP" altLang="en-US" dirty="0" smtClean="0"/>
              <a:t>テストコード</a:t>
            </a:r>
            <a:r>
              <a:rPr lang="ja-JP" altLang="en-US" dirty="0"/>
              <a:t>の良くない実装を表す指標</a:t>
            </a:r>
            <a:endParaRPr lang="en-US" altLang="ja-JP"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a:t>)</a:t>
            </a:r>
          </a:p>
          <a:p>
            <a:endParaRPr kumimoji="1" lang="ja-JP" altLang="en-US" dirty="0"/>
          </a:p>
        </p:txBody>
      </p:sp>
      <p:sp>
        <p:nvSpPr>
          <p:cNvPr id="17" name="角丸四角形吹き出し 16"/>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8" name="正方形/長方形 17"/>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9" name="図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20" name="角丸四角形吹き出し 19"/>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1" name="図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22" name="角丸四角形吹き出し 21"/>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3" name="図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4" name="テキスト ボックス 23"/>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558857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7399123" y="5956240"/>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2523320" y="5956240"/>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6678729"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8" name="正方形/長方形 7"/>
          <p:cNvSpPr/>
          <p:nvPr/>
        </p:nvSpPr>
        <p:spPr>
          <a:xfrm>
            <a:off x="560239"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8114701"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2350716" y="3239816"/>
            <a:ext cx="2794443"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6024671" y="4366785"/>
            <a:ext cx="1024176" cy="793050"/>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38653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研究目的とアイディア</a:t>
            </a:r>
            <a:endParaRPr kumimoji="1" lang="ja-JP" altLang="en-US" dirty="0">
              <a:solidFill>
                <a:schemeClr val="bg1"/>
              </a:solidFill>
            </a:endParaRPr>
          </a:p>
        </p:txBody>
      </p:sp>
      <p:sp>
        <p:nvSpPr>
          <p:cNvPr id="4" name="コンテンツ プレースホルダー 2"/>
          <p:cNvSpPr>
            <a:spLocks noGrp="1"/>
          </p:cNvSpPr>
          <p:nvPr>
            <p:ph idx="1"/>
          </p:nvPr>
        </p:nvSpPr>
        <p:spPr>
          <a:xfrm>
            <a:off x="945808" y="1550026"/>
            <a:ext cx="10757518" cy="2096538"/>
          </a:xfrm>
        </p:spPr>
        <p:txBody>
          <a:bodyPr>
            <a:normAutofit/>
          </a:bodyPr>
          <a:lstStyle/>
          <a:p>
            <a:r>
              <a:rPr kumimoji="1" lang="ja-JP" altLang="en-US" sz="3000" b="1" dirty="0" smtClean="0"/>
              <a:t>目的</a:t>
            </a:r>
            <a:r>
              <a:rPr kumimoji="1" lang="en-US" altLang="ja-JP" sz="3000" b="1" dirty="0" smtClean="0"/>
              <a:t>: </a:t>
            </a:r>
            <a:r>
              <a:rPr lang="ja-JP" altLang="en-US" sz="3000" dirty="0" smtClean="0"/>
              <a:t>既存の高品質のテストを推薦することで開発者を支援</a:t>
            </a:r>
            <a:endParaRPr kumimoji="1" lang="en-US" altLang="ja-JP" sz="100" dirty="0" smtClean="0"/>
          </a:p>
          <a:p>
            <a:pPr lvl="1">
              <a:buFont typeface="Wingdings" panose="05000000000000000000" pitchFamily="2" charset="2"/>
              <a:buChar char="Ø"/>
            </a:pPr>
            <a:r>
              <a:rPr lang="ja-JP" altLang="en-US" sz="2500" dirty="0" smtClean="0"/>
              <a:t>命名規則に従った可読性の高いテストコードを利用できる</a:t>
            </a:r>
            <a:endParaRPr lang="en-US" altLang="ja-JP" sz="2500" dirty="0" smtClean="0"/>
          </a:p>
          <a:p>
            <a:pPr lvl="1">
              <a:buFont typeface="Wingdings" panose="05000000000000000000" pitchFamily="2" charset="2"/>
              <a:buChar char="Ø"/>
            </a:pPr>
            <a:r>
              <a:rPr lang="ja-JP" altLang="en-US" sz="2500" dirty="0" smtClean="0"/>
              <a:t>人</a:t>
            </a:r>
            <a:r>
              <a:rPr lang="ja-JP" altLang="en-US" sz="2500" dirty="0"/>
              <a:t>によって作成された信頼性の高いテストコードを</a:t>
            </a:r>
            <a:r>
              <a:rPr lang="ja-JP" altLang="en-US" sz="2500" dirty="0" smtClean="0"/>
              <a:t>利用でき</a:t>
            </a:r>
            <a:r>
              <a:rPr lang="ja-JP" altLang="en-US" sz="2500" dirty="0"/>
              <a:t>る</a:t>
            </a:r>
            <a:endParaRPr lang="en-US" altLang="ja-JP" sz="2500" dirty="0"/>
          </a:p>
          <a:p>
            <a:pPr lvl="1"/>
            <a:endParaRPr kumimoji="1" lang="en-US" altLang="ja-JP" sz="500" dirty="0" smtClean="0"/>
          </a:p>
          <a:p>
            <a:r>
              <a:rPr lang="ja-JP" altLang="en-US" sz="3000" b="1" dirty="0" smtClean="0"/>
              <a:t>アイディア</a:t>
            </a:r>
            <a:r>
              <a:rPr lang="en-US" altLang="ja-JP" sz="3000" b="1" dirty="0" smtClean="0"/>
              <a:t>: </a:t>
            </a:r>
            <a:r>
              <a:rPr lang="ja-JP" altLang="en-US" sz="3000" dirty="0" smtClean="0"/>
              <a:t>類似するコード間でテストコードを再利用</a:t>
            </a:r>
            <a:endParaRPr lang="en-US" altLang="ja-JP" sz="30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3632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endParaRPr lang="en-US" altLang="ja-JP"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647988388"/>
              </p:ext>
            </p:extLst>
          </p:nvPr>
        </p:nvGraphicFramePr>
        <p:xfrm>
          <a:off x="1247027" y="2951420"/>
          <a:ext cx="9490824" cy="1930400"/>
        </p:xfrm>
        <a:graphic>
          <a:graphicData uri="http://schemas.openxmlformats.org/drawingml/2006/table">
            <a:tbl>
              <a:tblPr firstRow="1" bandRow="1">
                <a:tableStyleId>{5940675A-B579-460E-94D1-54222C63F5DA}</a:tableStyleId>
              </a:tblPr>
              <a:tblGrid>
                <a:gridCol w="1094808">
                  <a:extLst>
                    <a:ext uri="{9D8B030D-6E8A-4147-A177-3AD203B41FA5}">
                      <a16:colId xmlns:a16="http://schemas.microsoft.com/office/drawing/2014/main" val="1118089536"/>
                    </a:ext>
                  </a:extLst>
                </a:gridCol>
                <a:gridCol w="2324667">
                  <a:extLst>
                    <a:ext uri="{9D8B030D-6E8A-4147-A177-3AD203B41FA5}">
                      <a16:colId xmlns:a16="http://schemas.microsoft.com/office/drawing/2014/main" val="1598489831"/>
                    </a:ext>
                  </a:extLst>
                </a:gridCol>
                <a:gridCol w="2943410">
                  <a:extLst>
                    <a:ext uri="{9D8B030D-6E8A-4147-A177-3AD203B41FA5}">
                      <a16:colId xmlns:a16="http://schemas.microsoft.com/office/drawing/2014/main" val="3410595506"/>
                    </a:ext>
                  </a:extLst>
                </a:gridCol>
                <a:gridCol w="3127939">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入力値に応じて、</a:t>
                      </a:r>
                      <a:r>
                        <a:rPr kumimoji="1" lang="en-US" altLang="ja-JP" dirty="0" smtClean="0">
                          <a:latin typeface="メイリオ" panose="020B0604030504040204" pitchFamily="50" charset="-128"/>
                          <a:ea typeface="メイリオ" panose="020B0604030504040204" pitchFamily="50" charset="-128"/>
                        </a:rPr>
                        <a:t>”fizz”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”buzz”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a:t>
                      </a:r>
                      <a:r>
                        <a:rPr kumimoji="1" lang="en-US" altLang="ja-JP" dirty="0" err="1" smtClean="0">
                          <a:latin typeface="メイリオ" panose="020B0604030504040204" pitchFamily="50" charset="-128"/>
                          <a:ea typeface="メイリオ" panose="020B0604030504040204" pitchFamily="50" charset="-128"/>
                        </a:rPr>
                        <a:t>fizzbuzz</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を返すプログラム</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引数に応じて、残り</a:t>
                      </a:r>
                      <a:r>
                        <a:rPr kumimoji="1" lang="en-US" altLang="ja-JP" dirty="0" smtClean="0">
                          <a:latin typeface="メイリオ" panose="020B0604030504040204" pitchFamily="50" charset="-128"/>
                          <a:ea typeface="メイリオ" panose="020B0604030504040204" pitchFamily="50" charset="-128"/>
                        </a:rPr>
                        <a:t>3</a:t>
                      </a:r>
                      <a:r>
                        <a:rPr kumimoji="1" lang="ja-JP" altLang="en-US" dirty="0" smtClean="0">
                          <a:latin typeface="メイリオ" panose="020B0604030504040204" pitchFamily="50" charset="-128"/>
                          <a:ea typeface="メイリオ" panose="020B0604030504040204" pitchFamily="50" charset="-128"/>
                        </a:rPr>
                        <a:t>引数の計算方法</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最大値、中央値、最小値</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スコア</a:t>
                      </a:r>
                      <a:r>
                        <a:rPr kumimoji="1" lang="en-US" altLang="ja-JP" dirty="0" smtClean="0">
                          <a:latin typeface="メイリオ" panose="020B0604030504040204" pitchFamily="50" charset="-128"/>
                          <a:ea typeface="メイリオ" panose="020B0604030504040204" pitchFamily="50" charset="-128"/>
                        </a:rPr>
                        <a:t>(0~100</a:t>
                      </a:r>
                      <a:r>
                        <a:rPr kumimoji="1" lang="ja-JP" altLang="en-US" dirty="0" smtClean="0">
                          <a:latin typeface="メイリオ" panose="020B0604030504040204" pitchFamily="50" charset="-128"/>
                          <a:ea typeface="メイリオ" panose="020B0604030504040204" pitchFamily="50" charset="-128"/>
                        </a:rPr>
                        <a:t>点</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を入力し、条件に従って試験の結果を判定するプログラム</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3289332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838200" y="1425575"/>
            <a:ext cx="9086850" cy="2066925"/>
          </a:xfrm>
        </p:spPr>
        <p:txBody>
          <a:bodyPr/>
          <a:lstStyle/>
          <a:p>
            <a:r>
              <a:rPr lang="en-US" altLang="ja-JP" sz="2400" dirty="0" smtClean="0"/>
              <a:t>RQ1</a:t>
            </a:r>
            <a:r>
              <a:rPr lang="ja-JP" altLang="en-US" sz="2400" dirty="0" smtClean="0"/>
              <a:t>から、単純</a:t>
            </a:r>
            <a:r>
              <a:rPr lang="ja-JP" altLang="en-US" sz="2400" dirty="0"/>
              <a:t>な構造</a:t>
            </a:r>
            <a:r>
              <a:rPr lang="ja-JP" altLang="en-US" sz="2400" dirty="0" smtClean="0"/>
              <a:t>のプログラムのテストコードを</a:t>
            </a:r>
            <a:r>
              <a:rPr lang="ja-JP" altLang="en-US" sz="2400" dirty="0"/>
              <a:t>作成する</a:t>
            </a:r>
            <a:r>
              <a:rPr lang="ja-JP" altLang="en-US" sz="2400" dirty="0" smtClean="0"/>
              <a:t>場合、</a:t>
            </a:r>
            <a:r>
              <a:rPr lang="en-US" altLang="ja-JP" sz="2400" dirty="0" err="1" smtClean="0"/>
              <a:t>SuiteRec</a:t>
            </a:r>
            <a:r>
              <a:rPr lang="ja-JP" altLang="en-US" sz="2400" dirty="0"/>
              <a:t>の利用の有無で</a:t>
            </a:r>
            <a:r>
              <a:rPr lang="ja-JP" altLang="en-US" sz="2400" dirty="0" smtClean="0"/>
              <a:t>カバレッジに差</a:t>
            </a:r>
            <a:r>
              <a:rPr lang="ja-JP" altLang="en-US" sz="2400" dirty="0"/>
              <a:t>が</a:t>
            </a:r>
            <a:r>
              <a:rPr lang="ja-JP" altLang="en-US" sz="2400" dirty="0" smtClean="0"/>
              <a:t>ない</a:t>
            </a:r>
            <a:endParaRPr lang="en-US" altLang="ja-JP" sz="2400" dirty="0" smtClean="0"/>
          </a:p>
          <a:p>
            <a:endParaRPr kumimoji="1" lang="en-US" altLang="ja-JP" sz="2400" dirty="0"/>
          </a:p>
          <a:p>
            <a:r>
              <a:rPr lang="en-US" altLang="ja-JP" sz="2400" dirty="0"/>
              <a:t>RQ2</a:t>
            </a:r>
            <a:r>
              <a:rPr lang="ja-JP" altLang="en-US" sz="2400" dirty="0"/>
              <a:t>から、</a:t>
            </a:r>
            <a:r>
              <a:rPr lang="en-US" altLang="ja-JP" sz="2400" dirty="0" err="1"/>
              <a:t>SuiteRec</a:t>
            </a:r>
            <a:r>
              <a:rPr lang="ja-JP" altLang="en-US" sz="2400" dirty="0"/>
              <a:t>を利用せずにテストコード作成した方が、開発時間を節約</a:t>
            </a:r>
            <a:r>
              <a:rPr lang="ja-JP" altLang="en-US" sz="2400" dirty="0" smtClean="0"/>
              <a:t>できる</a:t>
            </a:r>
            <a:endParaRPr lang="en-US" altLang="ja-JP" sz="2400" dirty="0" smtClean="0"/>
          </a:p>
          <a:p>
            <a:endParaRPr kumimoji="1" lang="ja-JP" altLang="en-US" dirty="0"/>
          </a:p>
        </p:txBody>
      </p:sp>
      <p:sp>
        <p:nvSpPr>
          <p:cNvPr id="6" name="二等辺三角形 5"/>
          <p:cNvSpPr/>
          <p:nvPr/>
        </p:nvSpPr>
        <p:spPr>
          <a:xfrm rot="10800000">
            <a:off x="3628499" y="2222325"/>
            <a:ext cx="3506251" cy="29008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9166543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917753" cy="729386"/>
          </a:xfrm>
        </p:spPr>
        <p:txBody>
          <a:bodyPr>
            <a:noAutofit/>
          </a:bodyPr>
          <a:lstStyle/>
          <a:p>
            <a:r>
              <a:rPr kumimoji="1" lang="ja-JP" altLang="en-US" sz="2600" dirty="0" smtClean="0">
                <a:solidFill>
                  <a:schemeClr val="bg1"/>
                </a:solidFill>
              </a:rPr>
              <a:t>テストコード自動生成ツール</a:t>
            </a:r>
            <a:r>
              <a:rPr lang="ja-JP" altLang="en-US" sz="2600" dirty="0" smtClean="0"/>
              <a:t>の</a:t>
            </a:r>
            <a:r>
              <a:rPr lang="ja-JP" altLang="en-US" sz="2600" dirty="0"/>
              <a:t>問題</a:t>
            </a:r>
            <a:endParaRPr kumimoji="1" lang="ja-JP" altLang="en-US" sz="2600" dirty="0">
              <a:solidFill>
                <a:schemeClr val="bg1"/>
              </a:solidFill>
            </a:endParaRPr>
          </a:p>
        </p:txBody>
      </p:sp>
      <p:sp>
        <p:nvSpPr>
          <p:cNvPr id="4" name="コンテンツ プレースホルダー 2"/>
          <p:cNvSpPr>
            <a:spLocks noGrp="1"/>
          </p:cNvSpPr>
          <p:nvPr>
            <p:ph idx="1"/>
          </p:nvPr>
        </p:nvSpPr>
        <p:spPr>
          <a:xfrm>
            <a:off x="913333" y="1573169"/>
            <a:ext cx="10601150" cy="1657731"/>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marL="457200" lvl="1" indent="0">
              <a:buNone/>
            </a:pPr>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74875" y="5910083"/>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7" name="フローチャート: 代替処理 6"/>
          <p:cNvSpPr/>
          <p:nvPr/>
        </p:nvSpPr>
        <p:spPr>
          <a:xfrm>
            <a:off x="1719799" y="4390331"/>
            <a:ext cx="8993630" cy="1075431"/>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保守性に優れた</a:t>
            </a:r>
            <a:r>
              <a:rPr lang="ja-JP" altLang="en-US" sz="2800" dirty="0" smtClean="0">
                <a:latin typeface="メイリオ" panose="020B0604030504040204" pitchFamily="50" charset="-128"/>
                <a:ea typeface="メイリオ" panose="020B0604030504040204" pitchFamily="50" charset="-128"/>
              </a:rPr>
              <a:t>テストコードの作成</a:t>
            </a:r>
            <a:r>
              <a:rPr lang="ja-JP" altLang="en-US" sz="2800" dirty="0" smtClean="0">
                <a:latin typeface="メイリオ" panose="020B0604030504040204" pitchFamily="50" charset="-128"/>
                <a:ea typeface="メイリオ" panose="020B0604030504040204" pitchFamily="50" charset="-128"/>
              </a:rPr>
              <a:t>を支援</a:t>
            </a:r>
            <a:r>
              <a:rPr lang="ja-JP" altLang="en-US" sz="2800" dirty="0" smtClean="0">
                <a:latin typeface="メイリオ" panose="020B0604030504040204" pitchFamily="50" charset="-128"/>
                <a:ea typeface="メイリオ" panose="020B0604030504040204" pitchFamily="50" charset="-128"/>
              </a:rPr>
              <a:t>するが</a:t>
            </a:r>
            <a:r>
              <a:rPr lang="ja-JP" altLang="en-US" sz="2800" dirty="0" smtClean="0">
                <a:latin typeface="メイリオ" panose="020B0604030504040204" pitchFamily="50" charset="-128"/>
                <a:ea typeface="メイリオ" panose="020B0604030504040204" pitchFamily="50" charset="-128"/>
              </a:rPr>
              <a:t>必要</a:t>
            </a:r>
            <a:r>
              <a:rPr lang="ja-JP" altLang="en-US" sz="2800" dirty="0">
                <a:latin typeface="メイリオ" panose="020B0604030504040204" pitchFamily="50" charset="-128"/>
                <a:ea typeface="メイリオ" panose="020B0604030504040204" pitchFamily="50" charset="-128"/>
              </a:rPr>
              <a:t>で</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
        <p:nvSpPr>
          <p:cNvPr id="3" name="二等辺三角形 2"/>
          <p:cNvSpPr/>
          <p:nvPr/>
        </p:nvSpPr>
        <p:spPr>
          <a:xfrm rot="10800000">
            <a:off x="4045218" y="3537066"/>
            <a:ext cx="4337378" cy="450208"/>
          </a:xfrm>
          <a:prstGeom prst="triangle">
            <a:avLst>
              <a:gd name="adj" fmla="val 49138"/>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7386497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517525"/>
          </a:xfrm>
        </p:spPr>
        <p:txBody>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p:txBody>
      </p:sp>
      <p:graphicFrame>
        <p:nvGraphicFramePr>
          <p:cNvPr id="8" name="表 7"/>
          <p:cNvGraphicFramePr>
            <a:graphicFrameLocks noGrp="1"/>
          </p:cNvGraphicFramePr>
          <p:nvPr>
            <p:extLst/>
          </p:nvPr>
        </p:nvGraphicFramePr>
        <p:xfrm>
          <a:off x="437662" y="2412601"/>
          <a:ext cx="10878037" cy="3622674"/>
        </p:xfrm>
        <a:graphic>
          <a:graphicData uri="http://schemas.openxmlformats.org/drawingml/2006/table">
            <a:tbl>
              <a:tblPr firstRow="1" bandRow="1">
                <a:tableStyleId>{B301B821-A1FF-4177-AEE7-76D212191A09}</a:tableStyleId>
              </a:tblPr>
              <a:tblGrid>
                <a:gridCol w="794832">
                  <a:extLst>
                    <a:ext uri="{9D8B030D-6E8A-4147-A177-3AD203B41FA5}">
                      <a16:colId xmlns:a16="http://schemas.microsoft.com/office/drawing/2014/main" val="1740428667"/>
                    </a:ext>
                  </a:extLst>
                </a:gridCol>
                <a:gridCol w="6217246">
                  <a:extLst>
                    <a:ext uri="{9D8B030D-6E8A-4147-A177-3AD203B41FA5}">
                      <a16:colId xmlns:a16="http://schemas.microsoft.com/office/drawing/2014/main" val="1687100423"/>
                    </a:ext>
                  </a:extLst>
                </a:gridCol>
                <a:gridCol w="754194">
                  <a:extLst>
                    <a:ext uri="{9D8B030D-6E8A-4147-A177-3AD203B41FA5}">
                      <a16:colId xmlns:a16="http://schemas.microsoft.com/office/drawing/2014/main" val="1844552685"/>
                    </a:ext>
                  </a:extLst>
                </a:gridCol>
                <a:gridCol w="803279">
                  <a:extLst>
                    <a:ext uri="{9D8B030D-6E8A-4147-A177-3AD203B41FA5}">
                      <a16:colId xmlns:a16="http://schemas.microsoft.com/office/drawing/2014/main" val="3240693190"/>
                    </a:ext>
                  </a:extLst>
                </a:gridCol>
                <a:gridCol w="788264">
                  <a:extLst>
                    <a:ext uri="{9D8B030D-6E8A-4147-A177-3AD203B41FA5}">
                      <a16:colId xmlns:a16="http://schemas.microsoft.com/office/drawing/2014/main" val="510230951"/>
                    </a:ext>
                  </a:extLst>
                </a:gridCol>
                <a:gridCol w="788264">
                  <a:extLst>
                    <a:ext uri="{9D8B030D-6E8A-4147-A177-3AD203B41FA5}">
                      <a16:colId xmlns:a16="http://schemas.microsoft.com/office/drawing/2014/main" val="477527568"/>
                    </a:ext>
                  </a:extLst>
                </a:gridCol>
                <a:gridCol w="731958">
                  <a:extLst>
                    <a:ext uri="{9D8B030D-6E8A-4147-A177-3AD203B41FA5}">
                      <a16:colId xmlns:a16="http://schemas.microsoft.com/office/drawing/2014/main" val="125765567"/>
                    </a:ext>
                  </a:extLst>
                </a:gridCol>
              </a:tblGrid>
              <a:tr h="662946">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tc gridSpan="5">
                  <a:txBody>
                    <a:bodyPr/>
                    <a:lstStyle/>
                    <a:p>
                      <a:pPr algn="ctr"/>
                      <a:r>
                        <a:rPr kumimoji="1" lang="en-US" altLang="ja-JP" sz="2400" b="0" dirty="0" smtClean="0">
                          <a:latin typeface="メイリオ" panose="020B0604030504040204" pitchFamily="50" charset="-128"/>
                          <a:ea typeface="メイリオ" panose="020B0604030504040204" pitchFamily="50" charset="-128"/>
                        </a:rPr>
                        <a:t>5</a:t>
                      </a:r>
                      <a:r>
                        <a:rPr kumimoji="1" lang="ja-JP" altLang="en-US" sz="2400" b="0" dirty="0" smtClean="0">
                          <a:latin typeface="メイリオ" panose="020B0604030504040204" pitchFamily="50" charset="-128"/>
                          <a:ea typeface="メイリオ" panose="020B0604030504040204" pitchFamily="50" charset="-128"/>
                        </a:rPr>
                        <a:t>段階評価</a:t>
                      </a:r>
                      <a:endParaRPr kumimoji="1" lang="en-US" altLang="ja-JP" sz="2400" b="0" dirty="0" smtClean="0">
                        <a:latin typeface="メイリオ" panose="020B0604030504040204" pitchFamily="50" charset="-128"/>
                        <a:ea typeface="メイリオ" panose="020B0604030504040204" pitchFamily="50" charset="-128"/>
                      </a:endParaRPr>
                    </a:p>
                    <a:p>
                      <a:pPr algn="ctr"/>
                      <a:r>
                        <a:rPr kumimoji="1" lang="ja-JP" altLang="en-US" sz="1200" b="0" dirty="0" smtClean="0">
                          <a:latin typeface="メイリオ" panose="020B0604030504040204" pitchFamily="50" charset="-128"/>
                          <a:ea typeface="メイリオ" panose="020B0604030504040204" pitchFamily="50" charset="-128"/>
                        </a:rPr>
                        <a:t>強く反対・反対・どちらでもない・賛成・強く賛成</a:t>
                      </a:r>
                      <a:endParaRPr kumimoji="1" lang="ja-JP" altLang="en-US" sz="1200" b="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09479247"/>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791468934"/>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4919938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12213878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40227584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Q5</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2825683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Q6</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68109190"/>
                  </a:ext>
                </a:extLst>
              </a:tr>
            </a:tbl>
          </a:graphicData>
        </a:graphic>
      </p:graphicFrame>
    </p:spTree>
    <p:extLst>
      <p:ext uri="{BB962C8B-B14F-4D97-AF65-F5344CB8AC3E}">
        <p14:creationId xmlns:p14="http://schemas.microsoft.com/office/powerpoint/2010/main" val="25547738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研究内容</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buFont typeface="+mj-lt"/>
              <a:buAutoNum type="arabicPeriod"/>
            </a:pPr>
            <a:r>
              <a:rPr lang="ja-JP" altLang="en-US" b="1" dirty="0" smtClean="0"/>
              <a:t>テストスイート自動推薦手法</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1602858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本発表の概要</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b="1" dirty="0" smtClean="0"/>
              <a:t>問題</a:t>
            </a:r>
            <a:r>
              <a:rPr lang="en-US" altLang="ja-JP" b="1" dirty="0" smtClean="0"/>
              <a:t>: </a:t>
            </a:r>
            <a:r>
              <a:rPr lang="ja-JP" altLang="en-US" b="1" dirty="0" smtClean="0"/>
              <a:t>開発者のテストコード作成を支援</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30287887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336550" y="1387475"/>
            <a:ext cx="5880100" cy="1012825"/>
          </a:xfrm>
        </p:spPr>
        <p:style>
          <a:lnRef idx="2">
            <a:schemeClr val="dk1"/>
          </a:lnRef>
          <a:fillRef idx="1">
            <a:schemeClr val="lt1"/>
          </a:fillRef>
          <a:effectRef idx="0">
            <a:schemeClr val="dk1"/>
          </a:effectRef>
          <a:fontRef idx="minor">
            <a:schemeClr val="dk1"/>
          </a:fontRef>
        </p:style>
        <p:txBody>
          <a:bodyPr>
            <a:normAutofit lnSpcReduction="10000"/>
          </a:bodyPr>
          <a:lstStyle/>
          <a:p>
            <a:pPr marL="0" indent="0">
              <a:lnSpc>
                <a:spcPct val="100000"/>
              </a:lnSpc>
              <a:buNone/>
            </a:pPr>
            <a:r>
              <a:rPr lang="en-US" altLang="ja-JP" sz="2200" b="1" dirty="0" smtClean="0"/>
              <a:t>RQ1</a:t>
            </a:r>
            <a:r>
              <a:rPr lang="ja-JP" altLang="en-US" sz="2200" dirty="0" smtClean="0"/>
              <a:t>から、単純</a:t>
            </a:r>
            <a:r>
              <a:rPr lang="ja-JP" altLang="en-US" sz="2200" dirty="0"/>
              <a:t>な構造</a:t>
            </a:r>
            <a:r>
              <a:rPr lang="ja-JP" altLang="en-US" sz="2200" dirty="0" smtClean="0"/>
              <a:t>のプログラムのテストコードを</a:t>
            </a:r>
            <a:r>
              <a:rPr lang="ja-JP" altLang="en-US" sz="2200" dirty="0"/>
              <a:t>作成する</a:t>
            </a:r>
            <a:r>
              <a:rPr lang="ja-JP" altLang="en-US" sz="2200" dirty="0" smtClean="0"/>
              <a:t>場合、</a:t>
            </a:r>
            <a:r>
              <a:rPr lang="en-US" altLang="ja-JP" sz="2200" dirty="0" err="1" smtClean="0"/>
              <a:t>SuiteRec</a:t>
            </a:r>
            <a:r>
              <a:rPr lang="ja-JP" altLang="en-US" sz="2200" dirty="0"/>
              <a:t>の利用の有無で</a:t>
            </a:r>
            <a:r>
              <a:rPr lang="ja-JP" altLang="en-US" sz="2200" dirty="0" smtClean="0"/>
              <a:t>カバレッジに差</a:t>
            </a:r>
            <a:r>
              <a:rPr lang="ja-JP" altLang="en-US" sz="2200" dirty="0"/>
              <a:t>が</a:t>
            </a:r>
            <a:r>
              <a:rPr lang="ja-JP" altLang="en-US" sz="2200" dirty="0" smtClean="0"/>
              <a:t>ない</a:t>
            </a:r>
            <a:endParaRPr lang="en-US" altLang="ja-JP" sz="2200" dirty="0" smtClean="0"/>
          </a:p>
          <a:p>
            <a:endParaRPr kumimoji="1" lang="ja-JP" altLang="en-US" dirty="0"/>
          </a:p>
        </p:txBody>
      </p:sp>
      <p:sp>
        <p:nvSpPr>
          <p:cNvPr id="6" name="二等辺三角形 5"/>
          <p:cNvSpPr/>
          <p:nvPr/>
        </p:nvSpPr>
        <p:spPr>
          <a:xfrm rot="5400000">
            <a:off x="5644974" y="2324604"/>
            <a:ext cx="1663041" cy="252991"/>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
        <p:nvSpPr>
          <p:cNvPr id="5" name="コンテンツ プレースホルダー 2"/>
          <p:cNvSpPr txBox="1">
            <a:spLocks/>
          </p:cNvSpPr>
          <p:nvPr/>
        </p:nvSpPr>
        <p:spPr>
          <a:xfrm>
            <a:off x="336550" y="2663825"/>
            <a:ext cx="5880100" cy="79057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dk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dk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dk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9pPr>
          </a:lstStyle>
          <a:p>
            <a:pPr marL="0" indent="0">
              <a:buNone/>
            </a:pPr>
            <a:r>
              <a:rPr lang="en-US" altLang="ja-JP" sz="2200" b="1" dirty="0" smtClean="0"/>
              <a:t>RQ2</a:t>
            </a:r>
            <a:r>
              <a:rPr lang="ja-JP" altLang="en-US" sz="2200" dirty="0" smtClean="0"/>
              <a:t>から、</a:t>
            </a:r>
            <a:r>
              <a:rPr lang="en-US" altLang="ja-JP" sz="2200" dirty="0" err="1" smtClean="0"/>
              <a:t>SuiteRec</a:t>
            </a:r>
            <a:r>
              <a:rPr lang="ja-JP" altLang="en-US" sz="2200" dirty="0" smtClean="0"/>
              <a:t>を利用した場合、開発者はテストコード作成に多くの時間を費やす</a:t>
            </a:r>
            <a:endParaRPr lang="ja-JP" altLang="en-US" dirty="0"/>
          </a:p>
        </p:txBody>
      </p:sp>
      <p:sp>
        <p:nvSpPr>
          <p:cNvPr id="2" name="テキスト ボックス 1"/>
          <p:cNvSpPr txBox="1"/>
          <p:nvPr/>
        </p:nvSpPr>
        <p:spPr>
          <a:xfrm>
            <a:off x="6736339" y="2035600"/>
            <a:ext cx="5111750" cy="830997"/>
          </a:xfrm>
          <a:prstGeom prst="rect">
            <a:avLst/>
          </a:prstGeom>
          <a:noFill/>
        </p:spPr>
        <p:txBody>
          <a:bodyPr wrap="square" rtlCol="0">
            <a:spAutoFit/>
          </a:bodyP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を利用しない方が、</a:t>
            </a:r>
            <a:r>
              <a:rPr lang="en-US" altLang="ja-JP" sz="2400" dirty="0" smtClean="0">
                <a:latin typeface="メイリオ" panose="020B0604030504040204" pitchFamily="50" charset="-128"/>
                <a:ea typeface="メイリオ" panose="020B0604030504040204" pitchFamily="50" charset="-128"/>
              </a:rPr>
              <a:t/>
            </a:r>
            <a:br>
              <a:rPr lang="en-US" altLang="ja-JP" sz="2400" dirty="0" smtClean="0">
                <a:latin typeface="メイリオ" panose="020B0604030504040204" pitchFamily="50" charset="-128"/>
                <a:ea typeface="メイリオ" panose="020B0604030504040204" pitchFamily="50" charset="-128"/>
              </a:rPr>
            </a:br>
            <a:r>
              <a:rPr lang="ja-JP" altLang="en-US" sz="2400" dirty="0" smtClean="0">
                <a:latin typeface="メイリオ" panose="020B0604030504040204" pitchFamily="50" charset="-128"/>
                <a:ea typeface="メイリオ" panose="020B0604030504040204" pitchFamily="50" charset="-128"/>
              </a:rPr>
              <a:t>テストコード作成時間を節約できる</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7692074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pic>
        <p:nvPicPr>
          <p:cNvPr id="6" name="図 5"/>
          <p:cNvPicPr>
            <a:picLocks noChangeAspect="1"/>
          </p:cNvPicPr>
          <p:nvPr/>
        </p:nvPicPr>
        <p:blipFill rotWithShape="1">
          <a:blip r:embed="rId2"/>
          <a:srcRect l="53178" t="10202" r="37830" b="82938"/>
          <a:stretch/>
        </p:blipFill>
        <p:spPr>
          <a:xfrm>
            <a:off x="2787290" y="3324776"/>
            <a:ext cx="6297510" cy="2603543"/>
          </a:xfrm>
          <a:prstGeom prst="rect">
            <a:avLst/>
          </a:prstGeom>
        </p:spPr>
      </p:pic>
      <p:sp>
        <p:nvSpPr>
          <p:cNvPr id="7" name="角丸四角形吹き出し 6"/>
          <p:cNvSpPr/>
          <p:nvPr/>
        </p:nvSpPr>
        <p:spPr>
          <a:xfrm>
            <a:off x="8161355" y="2748312"/>
            <a:ext cx="3027849" cy="690095"/>
          </a:xfrm>
          <a:prstGeom prst="wedgeRoundRectCallout">
            <a:avLst>
              <a:gd name="adj1" fmla="val -81319"/>
              <a:gd name="adj2" fmla="val 44763"/>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8" name="角丸四角形吹き出し 7"/>
          <p:cNvSpPr/>
          <p:nvPr/>
        </p:nvSpPr>
        <p:spPr>
          <a:xfrm>
            <a:off x="1204313" y="2748312"/>
            <a:ext cx="2556013" cy="652249"/>
          </a:xfrm>
          <a:prstGeom prst="wedgeRoundRectCallout">
            <a:avLst>
              <a:gd name="adj1" fmla="val 90092"/>
              <a:gd name="adj2" fmla="val 52317"/>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9" name="正方形/長方形 8"/>
          <p:cNvSpPr/>
          <p:nvPr/>
        </p:nvSpPr>
        <p:spPr>
          <a:xfrm>
            <a:off x="2992544" y="4822505"/>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0" name="角丸四角形吹き出し 9"/>
          <p:cNvSpPr/>
          <p:nvPr/>
        </p:nvSpPr>
        <p:spPr>
          <a:xfrm>
            <a:off x="7904357" y="5598309"/>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636517"/>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3" y="2636517"/>
            <a:ext cx="445604" cy="445604"/>
          </a:xfrm>
          <a:prstGeom prst="rect">
            <a:avLst/>
          </a:prstGeom>
        </p:spPr>
      </p:pic>
      <p:sp>
        <p:nvSpPr>
          <p:cNvPr id="13" name="正方形/長方形 12"/>
          <p:cNvSpPr/>
          <p:nvPr/>
        </p:nvSpPr>
        <p:spPr>
          <a:xfrm>
            <a:off x="7626368" y="5580678"/>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5138" y="5519997"/>
            <a:ext cx="445604" cy="445604"/>
          </a:xfrm>
          <a:prstGeom prst="rect">
            <a:avLst/>
          </a:prstGeom>
        </p:spPr>
      </p:pic>
    </p:spTree>
    <p:extLst>
      <p:ext uri="{BB962C8B-B14F-4D97-AF65-F5344CB8AC3E}">
        <p14:creationId xmlns:p14="http://schemas.microsoft.com/office/powerpoint/2010/main" val="1104465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218120842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319872989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163222185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670373" y="4386829"/>
            <a:ext cx="8851248"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テストコードの保守作業に悪影響を与える指標としてテストスメルが注目されている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36285446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729618" y="4488024"/>
            <a:ext cx="8878948"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始</a:t>
            </a:r>
            <a:r>
              <a:rPr lang="ja-JP" altLang="en-US" sz="2800" dirty="0" smtClean="0">
                <a:latin typeface="メイリオ" panose="020B0604030504040204" pitchFamily="50" charset="-128"/>
                <a:ea typeface="メイリオ" panose="020B0604030504040204" pitchFamily="50" charset="-128"/>
              </a:rPr>
              <a:t>めから</a:t>
            </a:r>
            <a:r>
              <a:rPr lang="ja-JP" altLang="en-US" sz="2800" dirty="0">
                <a:latin typeface="メイリオ" panose="020B0604030504040204" pitchFamily="50" charset="-128"/>
                <a:ea typeface="メイリオ" panose="020B0604030504040204" pitchFamily="50" charset="-128"/>
              </a:rPr>
              <a:t>理解しやすく良質なテストコードを作成する必要が</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776058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en-US" altLang="ja-JP" dirty="0" smtClean="0">
                <a:solidFill>
                  <a:schemeClr val="bg1"/>
                </a:solidFill>
              </a:rPr>
              <a:t>: </a:t>
            </a:r>
            <a:r>
              <a:rPr lang="en-US" altLang="ja-JP" dirty="0" err="1" smtClean="0">
                <a:solidFill>
                  <a:schemeClr val="bg1"/>
                </a:solidFill>
              </a:rPr>
              <a:t>SuiteRec</a:t>
            </a:r>
            <a:endParaRPr kumimoji="1" lang="ja-JP" altLang="en-US" dirty="0">
              <a:solidFill>
                <a:schemeClr val="bg1"/>
              </a:solidFill>
            </a:endParaRPr>
          </a:p>
        </p:txBody>
      </p:sp>
      <p:sp>
        <p:nvSpPr>
          <p:cNvPr id="4" name="コンテンツ プレースホルダー 2"/>
          <p:cNvSpPr>
            <a:spLocks noGrp="1"/>
          </p:cNvSpPr>
          <p:nvPr>
            <p:ph idx="1"/>
          </p:nvPr>
        </p:nvSpPr>
        <p:spPr>
          <a:xfrm>
            <a:off x="707603" y="1283160"/>
            <a:ext cx="11033600" cy="2585461"/>
          </a:xfrm>
        </p:spPr>
        <p:txBody>
          <a:bodyPr>
            <a:normAutofit/>
          </a:bodyPr>
          <a:lstStyle/>
          <a:p>
            <a:r>
              <a:rPr lang="en-US" altLang="ja-JP" sz="3000" b="1" dirty="0" err="1" smtClean="0"/>
              <a:t>SuiteRec</a:t>
            </a:r>
            <a:r>
              <a:rPr lang="en-US" altLang="ja-JP" sz="3000" dirty="0" smtClean="0"/>
              <a:t>:</a:t>
            </a:r>
            <a:r>
              <a:rPr lang="en-US" altLang="ja-JP" sz="3000" b="1" dirty="0" smtClean="0"/>
              <a:t> </a:t>
            </a:r>
            <a:r>
              <a:rPr lang="en-US" altLang="ja-JP" sz="3000" dirty="0" smtClean="0"/>
              <a:t>OSS</a:t>
            </a:r>
            <a:r>
              <a:rPr lang="ja-JP" altLang="en-US" sz="3000" dirty="0" smtClean="0"/>
              <a:t>に存在する高品質の</a:t>
            </a:r>
            <a:r>
              <a:rPr lang="ja-JP" altLang="en-US" sz="3000" dirty="0" smtClean="0"/>
              <a:t>テストコードを推薦する</a:t>
            </a:r>
            <a:endParaRPr lang="en-US" altLang="ja-JP" sz="3000" dirty="0" smtClean="0"/>
          </a:p>
          <a:p>
            <a:endParaRPr kumimoji="1" lang="en-US" altLang="ja-JP" sz="100" dirty="0" smtClean="0"/>
          </a:p>
          <a:p>
            <a:pPr lvl="1">
              <a:buFont typeface="Wingdings" panose="05000000000000000000" pitchFamily="2" charset="2"/>
              <a:buChar char="Ø"/>
            </a:pPr>
            <a:r>
              <a:rPr lang="ja-JP" altLang="en-US" sz="2800" dirty="0" smtClean="0"/>
              <a:t>命名規則に従った可読性の高いテストコードを利用できる</a:t>
            </a:r>
            <a:endParaRPr lang="en-US" altLang="ja-JP" sz="2800" dirty="0" smtClean="0"/>
          </a:p>
          <a:p>
            <a:pPr lvl="1">
              <a:buFont typeface="Wingdings" panose="05000000000000000000" pitchFamily="2" charset="2"/>
              <a:buChar char="Ø"/>
            </a:pPr>
            <a:r>
              <a:rPr lang="ja-JP" altLang="en-US" sz="2800" dirty="0" smtClean="0"/>
              <a:t>人</a:t>
            </a:r>
            <a:r>
              <a:rPr lang="ja-JP" altLang="en-US" sz="2800" dirty="0"/>
              <a:t>によって作成された信頼性の高いテストコードを</a:t>
            </a:r>
            <a:r>
              <a:rPr lang="ja-JP" altLang="en-US" sz="2800" dirty="0" smtClean="0"/>
              <a:t>利用</a:t>
            </a:r>
            <a:r>
              <a:rPr lang="ja-JP" altLang="en-US" sz="2800" dirty="0" smtClean="0"/>
              <a:t>できる</a:t>
            </a:r>
            <a:endParaRPr lang="en-US" altLang="ja-JP" sz="2800" dirty="0" smtClean="0"/>
          </a:p>
          <a:p>
            <a:pPr marL="0" indent="0">
              <a:buNone/>
            </a:pPr>
            <a:endParaRPr kumimoji="1" lang="en-US" altLang="ja-JP" sz="100" dirty="0" smtClean="0"/>
          </a:p>
          <a:p>
            <a:r>
              <a:rPr lang="ja-JP" altLang="en-US" sz="3000" b="1" dirty="0" smtClean="0"/>
              <a:t>アイディア</a:t>
            </a:r>
            <a:r>
              <a:rPr lang="en-US" altLang="ja-JP" sz="3000" dirty="0" smtClean="0"/>
              <a:t>:</a:t>
            </a:r>
            <a:r>
              <a:rPr lang="en-US" altLang="ja-JP" sz="3000" b="1" dirty="0" smtClean="0"/>
              <a:t> </a:t>
            </a:r>
            <a:r>
              <a:rPr lang="ja-JP" altLang="en-US" sz="3000" dirty="0" smtClean="0"/>
              <a:t>類似するコード間でテストコードを</a:t>
            </a:r>
            <a:r>
              <a:rPr lang="ja-JP" altLang="en-US" sz="3000" dirty="0" smtClean="0"/>
              <a:t>再利用</a:t>
            </a:r>
            <a:endParaRPr lang="en-US" altLang="ja-JP" sz="3000" dirty="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89610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00798745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509008" y="4386829"/>
            <a:ext cx="9173977"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はじめから理解しやすく良質なテストコードを作成する必要がある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01140980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r>
              <a:rPr lang="ja-JP" altLang="en-US" sz="2800" dirty="0" err="1" smtClean="0"/>
              <a:t>ので</a:t>
            </a:r>
            <a:r>
              <a:rPr lang="ja-JP" altLang="en-US" sz="2800" dirty="0"/>
              <a:t>開発者は理解</a:t>
            </a:r>
            <a:r>
              <a:rPr lang="ja-JP" altLang="en-US" sz="2800" dirty="0" smtClean="0"/>
              <a:t>しにくい</a:t>
            </a:r>
            <a:endParaRPr lang="en-US" altLang="ja-JP" sz="2800" dirty="0"/>
          </a:p>
          <a:p>
            <a:pPr lvl="1"/>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1840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a:solidFill>
                  <a:schemeClr val="tx2"/>
                </a:solidFill>
              </a:rPr>
              <a:t>[2] S.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p>
        </p:txBody>
      </p:sp>
      <p:sp>
        <p:nvSpPr>
          <p:cNvPr id="6" name="フローチャート: 組合せ 5"/>
          <p:cNvSpPr/>
          <p:nvPr/>
        </p:nvSpPr>
        <p:spPr>
          <a:xfrm>
            <a:off x="4132189" y="3608370"/>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395411" y="4386829"/>
            <a:ext cx="9401175"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テスト失敗の原因がテストコードの問題なの</a:t>
            </a:r>
            <a:r>
              <a:rPr lang="ja-JP" altLang="en-US" sz="2800" dirty="0" smtClean="0">
                <a:latin typeface="メイリオ" panose="020B0604030504040204" pitchFamily="50" charset="-128"/>
                <a:ea typeface="メイリオ" panose="020B0604030504040204" pitchFamily="50" charset="-128"/>
              </a:rPr>
              <a:t>か、テスト</a:t>
            </a:r>
            <a:r>
              <a:rPr lang="ja-JP" altLang="en-US" sz="2800" dirty="0">
                <a:latin typeface="メイリオ" panose="020B0604030504040204" pitchFamily="50" charset="-128"/>
                <a:ea typeface="メイリオ" panose="020B0604030504040204" pitchFamily="50" charset="-128"/>
              </a:rPr>
              <a:t>対象のコードによるものなのか判断が</a:t>
            </a:r>
            <a:r>
              <a:rPr lang="ja-JP" altLang="en-US" sz="2800" dirty="0" smtClean="0">
                <a:latin typeface="メイリオ" panose="020B0604030504040204" pitchFamily="50" charset="-128"/>
                <a:ea typeface="メイリオ" panose="020B0604030504040204" pitchFamily="50" charset="-128"/>
              </a:rPr>
              <a:t>難しい</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8654274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14438230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44512970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98889252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383371" cy="1320110"/>
          </a:xfrm>
        </p:spPr>
        <p:txBody>
          <a:bodyPr>
            <a:normAutofit/>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は、自動生成されたテストクラスの内、</a:t>
            </a:r>
            <a:r>
              <a:rPr lang="en-US" altLang="ja-JP" dirty="0" smtClean="0"/>
              <a:t>83%</a:t>
            </a:r>
            <a:r>
              <a:rPr lang="ja-JP" altLang="en-US" dirty="0" smtClean="0"/>
              <a:t>が少なくとも</a:t>
            </a:r>
            <a:r>
              <a:rPr lang="en-US" altLang="ja-JP" dirty="0" smtClean="0"/>
              <a:t>1</a:t>
            </a:r>
            <a:r>
              <a:rPr lang="ja-JP" altLang="en-US" dirty="0" err="1" smtClean="0"/>
              <a:t>つの</a:t>
            </a:r>
            <a:r>
              <a:rPr lang="ja-JP" altLang="en-US" dirty="0" smtClean="0"/>
              <a:t>テストスメルを含んでいたと報告した</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6476"/>
              <a:gd name="adj2" fmla="val 6579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7415157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ja-JP" altLang="en-US" dirty="0">
                <a:solidFill>
                  <a:schemeClr val="bg1"/>
                </a:solidFill>
              </a:rPr>
              <a:t>の概要</a:t>
            </a:r>
            <a:endParaRPr kumimoji="1" lang="ja-JP" altLang="en-US" dirty="0">
              <a:solidFill>
                <a:schemeClr val="bg1"/>
              </a:solidFill>
            </a:endParaRPr>
          </a:p>
        </p:txBody>
      </p:sp>
      <p:pic>
        <p:nvPicPr>
          <p:cNvPr id="4" name="図 3"/>
          <p:cNvPicPr>
            <a:picLocks noChangeAspect="1"/>
          </p:cNvPicPr>
          <p:nvPr/>
        </p:nvPicPr>
        <p:blipFill>
          <a:blip r:embed="rId3"/>
          <a:stretch>
            <a:fillRect/>
          </a:stretch>
        </p:blipFill>
        <p:spPr>
          <a:xfrm>
            <a:off x="465885" y="1175263"/>
            <a:ext cx="11114470" cy="5621368"/>
          </a:xfrm>
          <a:prstGeom prst="rect">
            <a:avLst/>
          </a:prstGeom>
        </p:spPr>
      </p:pic>
    </p:spTree>
    <p:extLst>
      <p:ext uri="{BB962C8B-B14F-4D97-AF65-F5344CB8AC3E}">
        <p14:creationId xmlns:p14="http://schemas.microsoft.com/office/powerpoint/2010/main" val="15621183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Step1:</a:t>
            </a:r>
            <a:r>
              <a:rPr lang="en-US" altLang="ja-JP" dirty="0">
                <a:solidFill>
                  <a:schemeClr val="bg1"/>
                </a:solidFill>
              </a:rPr>
              <a:t> </a:t>
            </a:r>
            <a:r>
              <a:rPr lang="ja-JP" altLang="en-US" dirty="0">
                <a:solidFill>
                  <a:schemeClr val="bg1"/>
                </a:solidFill>
              </a:rPr>
              <a:t>類似コード片の検出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42214"/>
            <a:ext cx="10515600" cy="1712778"/>
          </a:xfrm>
        </p:spPr>
        <p:txBody>
          <a:bodyPr>
            <a:normAutofit/>
          </a:bodyPr>
          <a:lstStyle/>
          <a:p>
            <a:r>
              <a:rPr lang="ja-JP" altLang="en-US" dirty="0" smtClean="0"/>
              <a:t>類似コード検出ツール</a:t>
            </a:r>
            <a:r>
              <a:rPr lang="en-US" altLang="ja-JP" dirty="0" smtClean="0"/>
              <a:t>: NiCad[5]</a:t>
            </a:r>
          </a:p>
          <a:p>
            <a:pPr lvl="1"/>
            <a:r>
              <a:rPr lang="ja-JP" altLang="en-US" dirty="0"/>
              <a:t>ソースコードのレイアウトを変換</a:t>
            </a:r>
            <a:r>
              <a:rPr lang="ja-JP" altLang="en-US" dirty="0" smtClean="0"/>
              <a:t>させ</a:t>
            </a:r>
            <a:r>
              <a:rPr lang="ja-JP" altLang="en-US" dirty="0"/>
              <a:t>、</a:t>
            </a:r>
            <a:r>
              <a:rPr lang="ja-JP" altLang="en-US" dirty="0" smtClean="0"/>
              <a:t>行</a:t>
            </a:r>
            <a:r>
              <a:rPr lang="ja-JP" altLang="en-US" dirty="0"/>
              <a:t>単位でソースコードを比較する</a:t>
            </a:r>
            <a:r>
              <a:rPr lang="ja-JP" altLang="en-US" dirty="0" smtClean="0"/>
              <a:t>こと</a:t>
            </a:r>
            <a:r>
              <a:rPr lang="ja-JP" altLang="en-US" dirty="0"/>
              <a:t>で</a:t>
            </a:r>
            <a:r>
              <a:rPr lang="ja-JP" altLang="en-US" dirty="0" smtClean="0"/>
              <a:t>類似コード片を検出</a:t>
            </a:r>
            <a:endParaRPr lang="en-US" altLang="ja-JP" dirty="0" smtClean="0"/>
          </a:p>
          <a:p>
            <a:pPr lvl="1"/>
            <a:r>
              <a:rPr lang="ja-JP" altLang="en-US" dirty="0" smtClean="0"/>
              <a:t>高精度・高再現率で類似コード片を検出可能</a:t>
            </a:r>
            <a:endParaRPr lang="ja-JP" altLang="en-US" dirty="0"/>
          </a:p>
          <a:p>
            <a:pPr lvl="1"/>
            <a:endParaRPr kumimoji="1" lang="ja-JP" altLang="en-US" dirty="0"/>
          </a:p>
        </p:txBody>
      </p:sp>
      <p:sp>
        <p:nvSpPr>
          <p:cNvPr id="5" name="正方形/長方形 4"/>
          <p:cNvSpPr/>
          <p:nvPr/>
        </p:nvSpPr>
        <p:spPr>
          <a:xfrm>
            <a:off x="788504" y="3147345"/>
            <a:ext cx="51117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62863" y="3147345"/>
            <a:ext cx="487680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ja-JP" altLang="en-US" dirty="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smtClean="0">
                <a:latin typeface="Consolas" panose="020B0609020204030204" pitchFamily="49" charset="0"/>
              </a:rPr>
              <a:t>= 0;</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217255" y="5548022"/>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856055" y="5548022"/>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19778" y="3723657"/>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
        <p:nvSpPr>
          <p:cNvPr id="10" name="Rectangle 4"/>
          <p:cNvSpPr>
            <a:spLocks noChangeArrowheads="1"/>
          </p:cNvSpPr>
          <p:nvPr/>
        </p:nvSpPr>
        <p:spPr bwMode="auto">
          <a:xfrm>
            <a:off x="1361431" y="6203267"/>
            <a:ext cx="9824743"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a:t>
            </a:r>
            <a:r>
              <a:rPr lang="en-US" altLang="ja-JP" sz="1200" dirty="0" err="1" smtClean="0">
                <a:solidFill>
                  <a:schemeClr val="tx2"/>
                </a:solidFill>
              </a:rPr>
              <a:t>Chanchal</a:t>
            </a:r>
            <a:r>
              <a:rPr lang="en-US" altLang="ja-JP" sz="1200" dirty="0">
                <a:solidFill>
                  <a:schemeClr val="tx2"/>
                </a:solidFill>
              </a:rPr>
              <a:t>, K. R. and James, R. C.: NICAD: Accurate Detection of Near-Miss Intentional Clones Using Flexible Pretty-Printing and Code Normalization, Proc. of ICPC 2008, pp. 172–181 (2008).</a:t>
            </a:r>
          </a:p>
        </p:txBody>
      </p:sp>
    </p:spTree>
    <p:extLst>
      <p:ext uri="{BB962C8B-B14F-4D97-AF65-F5344CB8AC3E}">
        <p14:creationId xmlns:p14="http://schemas.microsoft.com/office/powerpoint/2010/main" val="42539183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1167110" y="6233239"/>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8075662" y="6233239"/>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446716" y="3609148"/>
            <a:ext cx="5108251"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smtClean="0">
                <a:latin typeface="Consolas" panose="020B0609020204030204" pitchFamily="49" charset="0"/>
              </a:rPr>
              <a:t>}</a:t>
            </a:r>
          </a:p>
          <a:p>
            <a:endParaRPr lang="en-US" altLang="ja-JP" dirty="0" smtClean="0">
              <a:latin typeface="Consolas" panose="020B0609020204030204" pitchFamily="49" charset="0"/>
            </a:endParaRP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p>
        </p:txBody>
      </p:sp>
      <p:sp>
        <p:nvSpPr>
          <p:cNvPr id="8" name="正方形/長方形 7"/>
          <p:cNvSpPr/>
          <p:nvPr/>
        </p:nvSpPr>
        <p:spPr>
          <a:xfrm>
            <a:off x="6020923" y="3609147"/>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r>
              <a:rPr lang="en-US" altLang="ja-JP" dirty="0" smtClean="0">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assertNotNull</a:t>
            </a:r>
            <a:r>
              <a:rPr lang="en-US" altLang="ja-JP" dirty="0" smtClean="0">
                <a:solidFill>
                  <a:schemeClr val="tx1"/>
                </a:solidFill>
                <a:latin typeface="Consolas" panose="020B0609020204030204" pitchFamily="49" charset="0"/>
              </a:rPr>
              <a:t>(</a:t>
            </a:r>
            <a:r>
              <a:rPr lang="en-US" altLang="ja-JP" dirty="0" err="1" smtClean="0">
                <a:solidFill>
                  <a:schemeClr val="tx1"/>
                </a:solidFill>
                <a:latin typeface="Consolas" panose="020B0609020204030204" pitchFamily="49" charset="0"/>
              </a:rPr>
              <a:t>sut.</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solidFill>
                  <a:schemeClr val="tx1"/>
                </a:solidFill>
                <a:latin typeface="Consolas" panose="020B0609020204030204" pitchFamily="49" charset="0"/>
              </a:rPr>
              <a:t>(item1</a:t>
            </a:r>
            <a:r>
              <a:rPr lang="en-US" altLang="ja-JP" dirty="0">
                <a:solidFill>
                  <a:schemeClr val="tx1"/>
                </a:solidFill>
                <a:latin typeface="Consolas" panose="020B0609020204030204" pitchFamily="49" charset="0"/>
              </a:rPr>
              <a:t>));</a:t>
            </a:r>
            <a:endParaRPr lang="en-US" altLang="ja-JP" dirty="0" smtClean="0">
              <a:solidFill>
                <a:schemeClr val="tx1"/>
              </a:solidFill>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1882688"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551148" y="3244063"/>
            <a:ext cx="2957417"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356990" y="4388446"/>
            <a:ext cx="1024176" cy="749727"/>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340230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1263825" y="2901914"/>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6844285" y="3628312"/>
            <a:ext cx="3993701" cy="789382"/>
          </a:xfrm>
          <a:prstGeom prst="wedgeRoundRectCallout">
            <a:avLst>
              <a:gd name="adj1" fmla="val -54854"/>
              <a:gd name="adj2" fmla="val 73932"/>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b="1" dirty="0" smtClean="0">
                <a:latin typeface="メイリオ" panose="020B0604030504040204" pitchFamily="50" charset="-128"/>
                <a:ea typeface="メイリオ" panose="020B0604030504040204" pitchFamily="50" charset="-128"/>
              </a:rPr>
              <a:t>Assertion Roulette</a:t>
            </a:r>
            <a:endParaRPr kumimoji="1" lang="en-US" altLang="ja-JP" sz="2400" b="1" dirty="0" smtClean="0">
              <a:latin typeface="メイリオ" panose="020B0604030504040204" pitchFamily="50" charset="-128"/>
              <a:ea typeface="メイリオ" panose="020B0604030504040204" pitchFamily="50" charset="-128"/>
            </a:endParaRPr>
          </a:p>
          <a:p>
            <a:pPr algn="ctr"/>
            <a:r>
              <a:rPr kumimoji="1" lang="ja-JP" altLang="en-US" sz="2400" dirty="0" smtClean="0">
                <a:latin typeface="メイリオ" panose="020B0604030504040204" pitchFamily="50" charset="-128"/>
                <a:ea typeface="メイリオ" panose="020B0604030504040204" pitchFamily="50" charset="-128"/>
              </a:rPr>
              <a:t>複数</a:t>
            </a:r>
            <a:r>
              <a:rPr kumimoji="1" lang="ja-JP" altLang="en-US" sz="2400" dirty="0" smtClean="0">
                <a:latin typeface="メイリオ" panose="020B0604030504040204" pitchFamily="50" charset="-128"/>
                <a:ea typeface="メイリオ" panose="020B0604030504040204" pitchFamily="50" charset="-128"/>
              </a:rPr>
              <a:t>の</a:t>
            </a:r>
            <a:r>
              <a:rPr kumimoji="1" lang="en-US" altLang="ja-JP" sz="2400" dirty="0" smtClean="0">
                <a:latin typeface="メイリオ" panose="020B0604030504040204" pitchFamily="50" charset="-128"/>
                <a:ea typeface="メイリオ" panose="020B0604030504040204" pitchFamily="50" charset="-128"/>
              </a:rPr>
              <a:t>assert</a:t>
            </a:r>
            <a:r>
              <a:rPr kumimoji="1" lang="ja-JP" altLang="en-US" sz="2400" dirty="0" smtClean="0">
                <a:latin typeface="メイリオ" panose="020B0604030504040204" pitchFamily="50" charset="-128"/>
                <a:ea typeface="メイリオ" panose="020B0604030504040204" pitchFamily="50" charset="-128"/>
              </a:rPr>
              <a:t>文が存在する</a:t>
            </a:r>
            <a:endParaRPr kumimoji="1" lang="en-US" altLang="ja-JP" sz="24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6570733" y="3586535"/>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9503" y="3525854"/>
            <a:ext cx="445604" cy="445604"/>
          </a:xfrm>
          <a:prstGeom prst="rect">
            <a:avLst/>
          </a:prstGeom>
        </p:spPr>
      </p:pic>
      <p:sp>
        <p:nvSpPr>
          <p:cNvPr id="6" name="テキスト ボックス 5"/>
          <p:cNvSpPr txBox="1"/>
          <p:nvPr/>
        </p:nvSpPr>
        <p:spPr>
          <a:xfrm>
            <a:off x="1743538" y="5547918"/>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314388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kumimoji="1"/>
        </a:defPPr>
      </a:lstStyle>
      <a:style>
        <a:lnRef idx="2">
          <a:schemeClr val="accent1"/>
        </a:lnRef>
        <a:fillRef idx="1">
          <a:schemeClr val="lt1"/>
        </a:fillRef>
        <a:effectRef idx="0">
          <a:schemeClr val="accent1"/>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14352</TotalTime>
  <Words>9668</Words>
  <Application>Microsoft Office PowerPoint</Application>
  <PresentationFormat>ワイド画面</PresentationFormat>
  <Paragraphs>1165</Paragraphs>
  <Slides>56</Slides>
  <Notes>41</Notes>
  <HiddenSlides>11</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56</vt:i4>
      </vt:variant>
    </vt:vector>
  </HeadingPairs>
  <TitlesOfParts>
    <vt:vector size="66" baseType="lpstr">
      <vt:lpstr>Meiryo UI</vt:lpstr>
      <vt:lpstr>ＭＳ Ｐゴシック</vt:lpstr>
      <vt:lpstr>MS UI Gothic</vt:lpstr>
      <vt:lpstr>メイリオ</vt:lpstr>
      <vt:lpstr>游ゴシック</vt:lpstr>
      <vt:lpstr>游ゴシック Light</vt:lpstr>
      <vt:lpstr>Arial</vt:lpstr>
      <vt:lpstr>Consolas</vt:lpstr>
      <vt:lpstr>Wingdings</vt:lpstr>
      <vt:lpstr>Office テーマ</vt:lpstr>
      <vt:lpstr>ソースコードの類似性に基づいた テストコード自動推薦ツールSuiteRec</vt:lpstr>
      <vt:lpstr>ソフトウェアテスト</vt:lpstr>
      <vt:lpstr>テストコード自動生成ツール</vt:lpstr>
      <vt:lpstr>テストコード自動生成ツールの問題</vt:lpstr>
      <vt:lpstr>提案ツール: SuiteRec</vt:lpstr>
      <vt:lpstr>提案ツールの概要</vt:lpstr>
      <vt:lpstr>Step1: 類似コード片の検出</vt:lpstr>
      <vt:lpstr>Step2: テストコードの検索</vt:lpstr>
      <vt:lpstr>Step3: テストスメルの検出</vt:lpstr>
      <vt:lpstr>Step3: テストスメルの検出</vt:lpstr>
      <vt:lpstr>Step3: テストスメルの検出</vt:lpstr>
      <vt:lpstr>Step3: テストスメルの検出</vt:lpstr>
      <vt:lpstr>テストスメル</vt:lpstr>
      <vt:lpstr>Step4: 推薦されるテストスイートの順位付け</vt:lpstr>
      <vt:lpstr>推薦プロセスの実装</vt:lpstr>
      <vt:lpstr>SuiteRecのインターフェス</vt:lpstr>
      <vt:lpstr>評価実験</vt:lpstr>
      <vt:lpstr>評価実験1</vt:lpstr>
      <vt:lpstr>リサーチクエスチョン(RQ)</vt:lpstr>
      <vt:lpstr>RQ1. SuiteRecは、高いカバレッジを持つ         テストコードの作成を支援できるか？</vt:lpstr>
      <vt:lpstr>RQ2. SuiteRecは、テストコードの作成時間を 　　　削減できるか？</vt:lpstr>
      <vt:lpstr>RQ3. SuiteRecは、テストスメルの数が少ない         テストコードの作成を支援できるか？</vt:lpstr>
      <vt:lpstr>RQ4. SuiteRecの利用は、開発者のテストコード 　　　作成タスクの認識にどう影響するか？</vt:lpstr>
      <vt:lpstr>RQ4. SuiteRecの利用は、開発者のテストコード 　　　作成タスクの認識にどう影響するか？</vt:lpstr>
      <vt:lpstr>RQ4. SuiteRecの利用は、開発者のテストコード 　　　作成タスクの認識にどう影響するか？</vt:lpstr>
      <vt:lpstr>まとめ・今後の課題</vt:lpstr>
      <vt:lpstr>補足資料</vt:lpstr>
      <vt:lpstr>カバレッジの種類</vt:lpstr>
      <vt:lpstr>ソースコードデータベース</vt:lpstr>
      <vt:lpstr>テストコードデータベース</vt:lpstr>
      <vt:lpstr>EvoSuite</vt:lpstr>
      <vt:lpstr>議論</vt:lpstr>
      <vt:lpstr>関連研究</vt:lpstr>
      <vt:lpstr>テストスメル</vt:lpstr>
      <vt:lpstr>Step3: テストスメルの検出</vt:lpstr>
      <vt:lpstr>Step2: テストコードの検索</vt:lpstr>
      <vt:lpstr>研究目的とアイディア</vt:lpstr>
      <vt:lpstr>評価実験</vt:lpstr>
      <vt:lpstr>議論</vt:lpstr>
      <vt:lpstr>RQ4. SuiteRecの利用は、開発者のテストコード 　　　作成タスクの認識にどう影響するか？</vt:lpstr>
      <vt:lpstr>研究内容</vt:lpstr>
      <vt:lpstr>本発表の概要</vt:lpstr>
      <vt:lpstr>議論</vt:lpstr>
      <vt:lpstr>テストスメル</vt:lpstr>
      <vt:lpstr>テストスメル</vt:lpstr>
      <vt:lpstr>テストスメル</vt:lpstr>
      <vt:lpstr>テストスメル</vt:lpstr>
      <vt:lpstr>自動生成ツールにおける課題</vt:lpstr>
      <vt:lpstr>自動生成ツールにおける課題</vt:lpstr>
      <vt:lpstr>テストスメル</vt:lpstr>
      <vt:lpstr>自動生成ツールにおける課題</vt:lpstr>
      <vt:lpstr>自動生成ツールにおける課題</vt:lpstr>
      <vt:lpstr>自動生成ツールにおける課題</vt:lpstr>
      <vt:lpstr>自動生成ツールにおける課題</vt:lpstr>
      <vt:lpstr>テストスメル</vt:lpstr>
      <vt:lpstr>テストスメル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265</cp:revision>
  <dcterms:created xsi:type="dcterms:W3CDTF">2020-01-21T13:07:49Z</dcterms:created>
  <dcterms:modified xsi:type="dcterms:W3CDTF">2020-02-01T06:44:25Z</dcterms:modified>
</cp:coreProperties>
</file>